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9.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1.jp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2"/>
  </p:notesMasterIdLst>
  <p:sldIdLst>
    <p:sldId id="291" r:id="rId5"/>
    <p:sldId id="791" r:id="rId6"/>
    <p:sldId id="792" r:id="rId7"/>
    <p:sldId id="288" r:id="rId8"/>
    <p:sldId id="261" r:id="rId9"/>
    <p:sldId id="290" r:id="rId10"/>
    <p:sldId id="308" r:id="rId11"/>
    <p:sldId id="309" r:id="rId12"/>
    <p:sldId id="310" r:id="rId13"/>
    <p:sldId id="311" r:id="rId14"/>
    <p:sldId id="312" r:id="rId15"/>
    <p:sldId id="314" r:id="rId16"/>
    <p:sldId id="319" r:id="rId17"/>
    <p:sldId id="320" r:id="rId18"/>
    <p:sldId id="321" r:id="rId19"/>
    <p:sldId id="305" r:id="rId20"/>
    <p:sldId id="260" r:id="rId21"/>
  </p:sldIdLst>
  <p:sldSz cx="20104100" cy="11309350"/>
  <p:notesSz cx="9874250" cy="6797675"/>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AF"/>
    <a:srgbClr val="1A688F"/>
    <a:srgbClr val="33CC33"/>
    <a:srgbClr val="339933"/>
    <a:srgbClr val="00CC00"/>
    <a:srgbClr val="329248"/>
    <a:srgbClr val="990019"/>
    <a:srgbClr val="F07E26"/>
    <a:srgbClr val="007AAF"/>
    <a:srgbClr val="FBBA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AAA7BD-FF64-480C-0F0F-10A855C7DDEC}" v="358" dt="2024-04-16T10:37:45.983"/>
    <p1510:client id="{97FD94D7-F3C2-41CA-93D9-786C4B813FD6}" v="110" dt="2024-04-16T10:45:40.054"/>
    <p1510:client id="{ED788EE5-B40D-4848-AC4C-76B90428F6AE}" v="52" dt="2024-04-17T06:48:59.07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8" y="4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1"/>
            <a:ext cx="4279050" cy="340647"/>
          </a:xfrm>
          <a:prstGeom prst="rect">
            <a:avLst/>
          </a:prstGeom>
        </p:spPr>
        <p:txBody>
          <a:bodyPr vert="horz" lIns="48525" tIns="24263" rIns="48525" bIns="24263" rtlCol="0"/>
          <a:lstStyle>
            <a:lvl1pPr algn="l">
              <a:defRPr sz="600"/>
            </a:lvl1pPr>
          </a:lstStyle>
          <a:p>
            <a:endParaRPr lang="pl-PL"/>
          </a:p>
        </p:txBody>
      </p:sp>
      <p:sp>
        <p:nvSpPr>
          <p:cNvPr id="3" name="Symbol zastępczy daty 2"/>
          <p:cNvSpPr>
            <a:spLocks noGrp="1"/>
          </p:cNvSpPr>
          <p:nvPr>
            <p:ph type="dt" idx="1"/>
          </p:nvPr>
        </p:nvSpPr>
        <p:spPr>
          <a:xfrm>
            <a:off x="5592861" y="1"/>
            <a:ext cx="4279050" cy="340647"/>
          </a:xfrm>
          <a:prstGeom prst="rect">
            <a:avLst/>
          </a:prstGeom>
        </p:spPr>
        <p:txBody>
          <a:bodyPr vert="horz" lIns="48525" tIns="24263" rIns="48525" bIns="24263" rtlCol="0"/>
          <a:lstStyle>
            <a:lvl1pPr algn="r">
              <a:defRPr sz="600"/>
            </a:lvl1pPr>
          </a:lstStyle>
          <a:p>
            <a:fld id="{A58CC2EB-795B-44A8-9D7F-069D7CB5C42D}" type="datetimeFigureOut">
              <a:rPr lang="pl-PL" smtClean="0"/>
              <a:t>09-06-2025</a:t>
            </a:fld>
            <a:endParaRPr lang="pl-PL"/>
          </a:p>
        </p:txBody>
      </p:sp>
      <p:sp>
        <p:nvSpPr>
          <p:cNvPr id="4" name="Symbol zastępczy obrazu slajdu 3"/>
          <p:cNvSpPr>
            <a:spLocks noGrp="1" noRot="1" noChangeAspect="1"/>
          </p:cNvSpPr>
          <p:nvPr>
            <p:ph type="sldImg" idx="2"/>
          </p:nvPr>
        </p:nvSpPr>
        <p:spPr>
          <a:xfrm>
            <a:off x="2898775" y="850900"/>
            <a:ext cx="4076700" cy="2293938"/>
          </a:xfrm>
          <a:prstGeom prst="rect">
            <a:avLst/>
          </a:prstGeom>
          <a:noFill/>
          <a:ln w="12700">
            <a:solidFill>
              <a:prstClr val="black"/>
            </a:solidFill>
          </a:ln>
        </p:spPr>
        <p:txBody>
          <a:bodyPr vert="horz" lIns="48525" tIns="24263" rIns="48525" bIns="24263" rtlCol="0" anchor="ctr"/>
          <a:lstStyle/>
          <a:p>
            <a:endParaRPr lang="pl-PL"/>
          </a:p>
        </p:txBody>
      </p:sp>
      <p:sp>
        <p:nvSpPr>
          <p:cNvPr id="5" name="Symbol zastępczy notatek 4"/>
          <p:cNvSpPr>
            <a:spLocks noGrp="1"/>
          </p:cNvSpPr>
          <p:nvPr>
            <p:ph type="body" sz="quarter" idx="3"/>
          </p:nvPr>
        </p:nvSpPr>
        <p:spPr>
          <a:xfrm>
            <a:off x="987113" y="3270977"/>
            <a:ext cx="7900024" cy="2677467"/>
          </a:xfrm>
          <a:prstGeom prst="rect">
            <a:avLst/>
          </a:prstGeom>
        </p:spPr>
        <p:txBody>
          <a:bodyPr vert="horz" lIns="48525" tIns="24263" rIns="48525" bIns="24263"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6457029"/>
            <a:ext cx="4279050" cy="340647"/>
          </a:xfrm>
          <a:prstGeom prst="rect">
            <a:avLst/>
          </a:prstGeom>
        </p:spPr>
        <p:txBody>
          <a:bodyPr vert="horz" lIns="48525" tIns="24263" rIns="48525" bIns="24263" rtlCol="0" anchor="b"/>
          <a:lstStyle>
            <a:lvl1pPr algn="l">
              <a:defRPr sz="600"/>
            </a:lvl1pPr>
          </a:lstStyle>
          <a:p>
            <a:endParaRPr lang="pl-PL"/>
          </a:p>
        </p:txBody>
      </p:sp>
      <p:sp>
        <p:nvSpPr>
          <p:cNvPr id="7" name="Symbol zastępczy numeru slajdu 6"/>
          <p:cNvSpPr>
            <a:spLocks noGrp="1"/>
          </p:cNvSpPr>
          <p:nvPr>
            <p:ph type="sldNum" sz="quarter" idx="5"/>
          </p:nvPr>
        </p:nvSpPr>
        <p:spPr>
          <a:xfrm>
            <a:off x="5592861" y="6457029"/>
            <a:ext cx="4279050" cy="340647"/>
          </a:xfrm>
          <a:prstGeom prst="rect">
            <a:avLst/>
          </a:prstGeom>
        </p:spPr>
        <p:txBody>
          <a:bodyPr vert="horz" lIns="48525" tIns="24263" rIns="48525" bIns="24263" rtlCol="0" anchor="b"/>
          <a:lstStyle>
            <a:lvl1pPr algn="r">
              <a:defRPr sz="600"/>
            </a:lvl1pPr>
          </a:lstStyle>
          <a:p>
            <a:fld id="{FD02FB3F-E670-41AF-BE0B-B92977DC0957}" type="slidenum">
              <a:rPr lang="pl-PL" smtClean="0"/>
              <a:t>‹#›</a:t>
            </a:fld>
            <a:endParaRPr lang="pl-PL"/>
          </a:p>
        </p:txBody>
      </p:sp>
    </p:spTree>
    <p:extLst>
      <p:ext uri="{BB962C8B-B14F-4D97-AF65-F5344CB8AC3E}">
        <p14:creationId xmlns:p14="http://schemas.microsoft.com/office/powerpoint/2010/main" val="410537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D02FB3F-E670-41AF-BE0B-B92977DC0957}" type="slidenum">
              <a:rPr lang="pl-PL" smtClean="0"/>
              <a:t>13</a:t>
            </a:fld>
            <a:endParaRPr lang="pl-PL"/>
          </a:p>
        </p:txBody>
      </p:sp>
    </p:spTree>
    <p:extLst>
      <p:ext uri="{BB962C8B-B14F-4D97-AF65-F5344CB8AC3E}">
        <p14:creationId xmlns:p14="http://schemas.microsoft.com/office/powerpoint/2010/main" val="269580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D02FB3F-E670-41AF-BE0B-B92977DC0957}" type="slidenum">
              <a:rPr lang="pl-PL" smtClean="0"/>
              <a:t>14</a:t>
            </a:fld>
            <a:endParaRPr lang="pl-PL"/>
          </a:p>
        </p:txBody>
      </p:sp>
    </p:spTree>
    <p:extLst>
      <p:ext uri="{BB962C8B-B14F-4D97-AF65-F5344CB8AC3E}">
        <p14:creationId xmlns:p14="http://schemas.microsoft.com/office/powerpoint/2010/main" val="4226144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D02FB3F-E670-41AF-BE0B-B92977DC0957}" type="slidenum">
              <a:rPr lang="pl-PL" smtClean="0"/>
              <a:t>15</a:t>
            </a:fld>
            <a:endParaRPr lang="pl-PL"/>
          </a:p>
        </p:txBody>
      </p:sp>
    </p:spTree>
    <p:extLst>
      <p:ext uri="{BB962C8B-B14F-4D97-AF65-F5344CB8AC3E}">
        <p14:creationId xmlns:p14="http://schemas.microsoft.com/office/powerpoint/2010/main" val="2202738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ABAB3-6530-2CFD-04B3-669A61FB9600}"/>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35E0BAFF-127F-4B10-0C5A-092F7BDFEF1A}"/>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0C4B3F28-6636-0F28-F6A6-2F21E4B6C47E}"/>
              </a:ext>
            </a:extLst>
          </p:cNvPr>
          <p:cNvSpPr>
            <a:spLocks noGrp="1"/>
          </p:cNvSpPr>
          <p:nvPr>
            <p:ph type="body" idx="1"/>
          </p:nvPr>
        </p:nvSpPr>
        <p:spPr/>
        <p:txBody>
          <a:bodyPr/>
          <a:lstStyle/>
          <a:p>
            <a:endParaRPr lang="pl-PL"/>
          </a:p>
        </p:txBody>
      </p:sp>
      <p:sp>
        <p:nvSpPr>
          <p:cNvPr id="4" name="Symbol zastępczy numeru slajdu 3">
            <a:extLst>
              <a:ext uri="{FF2B5EF4-FFF2-40B4-BE49-F238E27FC236}">
                <a16:creationId xmlns:a16="http://schemas.microsoft.com/office/drawing/2014/main" id="{1CF0C88F-28FA-D8A9-DDD1-D87300DB68D2}"/>
              </a:ext>
            </a:extLst>
          </p:cNvPr>
          <p:cNvSpPr>
            <a:spLocks noGrp="1"/>
          </p:cNvSpPr>
          <p:nvPr>
            <p:ph type="sldNum" sz="quarter" idx="5"/>
          </p:nvPr>
        </p:nvSpPr>
        <p:spPr/>
        <p:txBody>
          <a:bodyPr/>
          <a:lstStyle/>
          <a:p>
            <a:fld id="{7D632572-2CF7-41EC-9A01-81D62EE2F43C}" type="slidenum">
              <a:rPr lang="pl-PL" smtClean="0"/>
              <a:t>16</a:t>
            </a:fld>
            <a:endParaRPr lang="pl-PL"/>
          </a:p>
        </p:txBody>
      </p:sp>
    </p:spTree>
    <p:extLst>
      <p:ext uri="{BB962C8B-B14F-4D97-AF65-F5344CB8AC3E}">
        <p14:creationId xmlns:p14="http://schemas.microsoft.com/office/powerpoint/2010/main" val="810900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DF9D11DC-247B-469A-8105-BEA616841372}" type="datetime1">
              <a:rPr lang="en-US" smtClean="0"/>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2143170"/>
            <a:ext cx="20079786" cy="3484281"/>
          </a:xfrm>
          <a:prstGeom prst="rect">
            <a:avLst/>
          </a:prstGeom>
        </p:spPr>
      </p:pic>
      <p:sp>
        <p:nvSpPr>
          <p:cNvPr id="17" name="bg object 17"/>
          <p:cNvSpPr/>
          <p:nvPr/>
        </p:nvSpPr>
        <p:spPr>
          <a:xfrm>
            <a:off x="19673673" y="0"/>
            <a:ext cx="430530" cy="2143760"/>
          </a:xfrm>
          <a:custGeom>
            <a:avLst/>
            <a:gdLst/>
            <a:ahLst/>
            <a:cxnLst/>
            <a:rect l="l" t="t" r="r" b="b"/>
            <a:pathLst>
              <a:path w="430530" h="2143760">
                <a:moveTo>
                  <a:pt x="0" y="2143170"/>
                </a:moveTo>
                <a:lnTo>
                  <a:pt x="430426" y="2143170"/>
                </a:lnTo>
                <a:lnTo>
                  <a:pt x="430426" y="0"/>
                </a:lnTo>
                <a:lnTo>
                  <a:pt x="0" y="0"/>
                </a:lnTo>
                <a:lnTo>
                  <a:pt x="0" y="2143170"/>
                </a:lnTo>
                <a:close/>
              </a:path>
            </a:pathLst>
          </a:custGeom>
          <a:solidFill>
            <a:srgbClr val="34A8CF"/>
          </a:solidFill>
        </p:spPr>
        <p:txBody>
          <a:bodyPr wrap="square" lIns="0" tIns="0" rIns="0" bIns="0" rtlCol="0"/>
          <a:lstStyle/>
          <a:p>
            <a:endParaRPr/>
          </a:p>
        </p:txBody>
      </p:sp>
      <p:sp>
        <p:nvSpPr>
          <p:cNvPr id="18" name="bg object 18"/>
          <p:cNvSpPr/>
          <p:nvPr/>
        </p:nvSpPr>
        <p:spPr>
          <a:xfrm>
            <a:off x="19673673" y="2143170"/>
            <a:ext cx="430530" cy="3484879"/>
          </a:xfrm>
          <a:custGeom>
            <a:avLst/>
            <a:gdLst/>
            <a:ahLst/>
            <a:cxnLst/>
            <a:rect l="l" t="t" r="r" b="b"/>
            <a:pathLst>
              <a:path w="430530" h="3484879">
                <a:moveTo>
                  <a:pt x="0" y="3484281"/>
                </a:moveTo>
                <a:lnTo>
                  <a:pt x="430426" y="3484281"/>
                </a:lnTo>
                <a:lnTo>
                  <a:pt x="430426" y="0"/>
                </a:lnTo>
                <a:lnTo>
                  <a:pt x="0" y="0"/>
                </a:lnTo>
                <a:lnTo>
                  <a:pt x="0" y="3484281"/>
                </a:lnTo>
                <a:close/>
              </a:path>
            </a:pathLst>
          </a:custGeom>
          <a:solidFill>
            <a:srgbClr val="0080AF"/>
          </a:solidFill>
        </p:spPr>
        <p:txBody>
          <a:bodyPr wrap="square" lIns="0" tIns="0" rIns="0" bIns="0" rtlCol="0"/>
          <a:lstStyle/>
          <a:p>
            <a:endParaRPr/>
          </a:p>
        </p:txBody>
      </p:sp>
      <p:sp>
        <p:nvSpPr>
          <p:cNvPr id="19" name="bg object 19"/>
          <p:cNvSpPr/>
          <p:nvPr/>
        </p:nvSpPr>
        <p:spPr>
          <a:xfrm>
            <a:off x="16245752" y="1119726"/>
            <a:ext cx="3858895" cy="10189210"/>
          </a:xfrm>
          <a:custGeom>
            <a:avLst/>
            <a:gdLst/>
            <a:ahLst/>
            <a:cxnLst/>
            <a:rect l="l" t="t" r="r" b="b"/>
            <a:pathLst>
              <a:path w="3858894" h="10189210">
                <a:moveTo>
                  <a:pt x="673214" y="49987"/>
                </a:moveTo>
                <a:lnTo>
                  <a:pt x="622452" y="93218"/>
                </a:lnTo>
                <a:lnTo>
                  <a:pt x="581901" y="119545"/>
                </a:lnTo>
                <a:lnTo>
                  <a:pt x="532739" y="143471"/>
                </a:lnTo>
                <a:lnTo>
                  <a:pt x="476084" y="160870"/>
                </a:lnTo>
                <a:lnTo>
                  <a:pt x="413067" y="167589"/>
                </a:lnTo>
                <a:lnTo>
                  <a:pt x="373773" y="163169"/>
                </a:lnTo>
                <a:lnTo>
                  <a:pt x="327126" y="151066"/>
                </a:lnTo>
                <a:lnTo>
                  <a:pt x="275564" y="133070"/>
                </a:lnTo>
                <a:lnTo>
                  <a:pt x="221538" y="110934"/>
                </a:lnTo>
                <a:lnTo>
                  <a:pt x="167487" y="86423"/>
                </a:lnTo>
                <a:lnTo>
                  <a:pt x="115862" y="61302"/>
                </a:lnTo>
                <a:lnTo>
                  <a:pt x="69113" y="37350"/>
                </a:lnTo>
                <a:lnTo>
                  <a:pt x="29679" y="16332"/>
                </a:lnTo>
                <a:lnTo>
                  <a:pt x="0" y="0"/>
                </a:lnTo>
                <a:lnTo>
                  <a:pt x="0" y="131165"/>
                </a:lnTo>
                <a:lnTo>
                  <a:pt x="70027" y="169113"/>
                </a:lnTo>
                <a:lnTo>
                  <a:pt x="117487" y="193509"/>
                </a:lnTo>
                <a:lnTo>
                  <a:pt x="169913" y="219100"/>
                </a:lnTo>
                <a:lnTo>
                  <a:pt x="224828" y="244094"/>
                </a:lnTo>
                <a:lnTo>
                  <a:pt x="279730" y="266687"/>
                </a:lnTo>
                <a:lnTo>
                  <a:pt x="332130" y="285051"/>
                </a:lnTo>
                <a:lnTo>
                  <a:pt x="379539" y="297408"/>
                </a:lnTo>
                <a:lnTo>
                  <a:pt x="419455" y="301917"/>
                </a:lnTo>
                <a:lnTo>
                  <a:pt x="479526" y="295351"/>
                </a:lnTo>
                <a:lnTo>
                  <a:pt x="534327" y="278333"/>
                </a:lnTo>
                <a:lnTo>
                  <a:pt x="582485" y="254965"/>
                </a:lnTo>
                <a:lnTo>
                  <a:pt x="622604" y="229323"/>
                </a:lnTo>
                <a:lnTo>
                  <a:pt x="653313" y="205498"/>
                </a:lnTo>
                <a:lnTo>
                  <a:pt x="673214" y="187553"/>
                </a:lnTo>
                <a:lnTo>
                  <a:pt x="673214" y="49987"/>
                </a:lnTo>
                <a:close/>
              </a:path>
              <a:path w="3858894" h="10189210">
                <a:moveTo>
                  <a:pt x="3858349" y="4507725"/>
                </a:moveTo>
                <a:lnTo>
                  <a:pt x="3427920" y="4507725"/>
                </a:lnTo>
                <a:lnTo>
                  <a:pt x="3427920" y="10188829"/>
                </a:lnTo>
                <a:lnTo>
                  <a:pt x="3858349" y="10188829"/>
                </a:lnTo>
                <a:lnTo>
                  <a:pt x="3858349" y="4507725"/>
                </a:lnTo>
                <a:close/>
              </a:path>
            </a:pathLst>
          </a:custGeom>
          <a:solidFill>
            <a:srgbClr val="1A688F"/>
          </a:solidFill>
        </p:spPr>
        <p:txBody>
          <a:bodyPr wrap="square" lIns="0" tIns="0" rIns="0" bIns="0" rtlCol="0"/>
          <a:lstStyle/>
          <a:p>
            <a:endParaRPr/>
          </a:p>
        </p:txBody>
      </p:sp>
      <p:sp>
        <p:nvSpPr>
          <p:cNvPr id="20" name="bg object 20"/>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21" name="bg object 21"/>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pic>
        <p:nvPicPr>
          <p:cNvPr id="22" name="bg object 22"/>
          <p:cNvPicPr/>
          <p:nvPr/>
        </p:nvPicPr>
        <p:blipFill>
          <a:blip r:embed="rId3" cstate="print"/>
          <a:stretch>
            <a:fillRect/>
          </a:stretch>
        </p:blipFill>
        <p:spPr>
          <a:xfrm>
            <a:off x="17054884" y="814682"/>
            <a:ext cx="765164" cy="113323"/>
          </a:xfrm>
          <a:prstGeom prst="rect">
            <a:avLst/>
          </a:prstGeom>
        </p:spPr>
      </p:pic>
      <p:pic>
        <p:nvPicPr>
          <p:cNvPr id="23" name="bg object 23"/>
          <p:cNvPicPr/>
          <p:nvPr/>
        </p:nvPicPr>
        <p:blipFill>
          <a:blip r:embed="rId4" cstate="print"/>
          <a:stretch>
            <a:fillRect/>
          </a:stretch>
        </p:blipFill>
        <p:spPr>
          <a:xfrm>
            <a:off x="17041040" y="997702"/>
            <a:ext cx="1516417" cy="336303"/>
          </a:xfrm>
          <a:prstGeom prst="rect">
            <a:avLst/>
          </a:prstGeom>
        </p:spPr>
      </p:pic>
      <p:sp>
        <p:nvSpPr>
          <p:cNvPr id="2" name="Holder 2"/>
          <p:cNvSpPr>
            <a:spLocks noGrp="1"/>
          </p:cNvSpPr>
          <p:nvPr>
            <p:ph type="title"/>
          </p:nvPr>
        </p:nvSpPr>
        <p:spPr/>
        <p:txBody>
          <a:bodyPr lIns="0" tIns="0" rIns="0" bIns="0"/>
          <a:lstStyle>
            <a:lvl1pPr>
              <a:defRPr sz="7000" b="0" i="0">
                <a:solidFill>
                  <a:srgbClr val="1A688F"/>
                </a:solidFill>
                <a:latin typeface="Lato Light"/>
                <a:cs typeface="Lato Light"/>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7CDF71CD-8E35-4440-A11C-9DDF889CADFE}" type="datetime1">
              <a:rPr lang="en-US" smtClean="0"/>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7000" b="0" i="0">
                <a:solidFill>
                  <a:srgbClr val="1A688F"/>
                </a:solidFill>
                <a:latin typeface="Lato Light"/>
                <a:cs typeface="Lato Light"/>
              </a:defRPr>
            </a:lvl1pPr>
          </a:lstStyle>
          <a:p>
            <a:endParaRPr/>
          </a:p>
        </p:txBody>
      </p:sp>
      <p:sp>
        <p:nvSpPr>
          <p:cNvPr id="3" name="Holder 3"/>
          <p:cNvSpPr>
            <a:spLocks noGrp="1"/>
          </p:cNvSpPr>
          <p:nvPr>
            <p:ph sz="half" idx="2"/>
          </p:nvPr>
        </p:nvSpPr>
        <p:spPr>
          <a:xfrm>
            <a:off x="1082018" y="2681032"/>
            <a:ext cx="8122284" cy="7181850"/>
          </a:xfrm>
          <a:prstGeom prst="rect">
            <a:avLst/>
          </a:prstGeom>
        </p:spPr>
        <p:txBody>
          <a:bodyPr wrap="square" lIns="0" tIns="0" rIns="0" bIns="0">
            <a:spAutoFit/>
          </a:bodyPr>
          <a:lstStyle>
            <a:lvl1pPr>
              <a:defRPr sz="3300" b="0" i="0">
                <a:solidFill>
                  <a:srgbClr val="34A8CF"/>
                </a:solidFill>
                <a:latin typeface="Lato Light"/>
                <a:cs typeface="Lato Light"/>
              </a:defRPr>
            </a:lvl1pPr>
          </a:lstStyle>
          <a:p>
            <a:endParaRPr/>
          </a:p>
        </p:txBody>
      </p:sp>
      <p:sp>
        <p:nvSpPr>
          <p:cNvPr id="4" name="Holder 4"/>
          <p:cNvSpPr>
            <a:spLocks noGrp="1"/>
          </p:cNvSpPr>
          <p:nvPr>
            <p:ph sz="half" idx="3"/>
          </p:nvPr>
        </p:nvSpPr>
        <p:spPr>
          <a:xfrm>
            <a:off x="10258206" y="3346455"/>
            <a:ext cx="8319769" cy="6432550"/>
          </a:xfrm>
          <a:prstGeom prst="rect">
            <a:avLst/>
          </a:prstGeom>
        </p:spPr>
        <p:txBody>
          <a:bodyPr wrap="square" lIns="0" tIns="0" rIns="0" bIns="0">
            <a:spAutoFit/>
          </a:bodyPr>
          <a:lstStyle>
            <a:lvl1pPr>
              <a:defRPr sz="1900" b="0" i="0">
                <a:solidFill>
                  <a:srgbClr val="404041"/>
                </a:solidFill>
                <a:latin typeface="Lato Light"/>
                <a:cs typeface="Lato Light"/>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08D42BAA-5F3E-46AB-ADBB-ABD22D29ADCD}" type="datetime1">
              <a:rPr lang="en-US" smtClean="0"/>
              <a:t>6/9/2025</a:t>
            </a:fld>
            <a:endParaRPr lang="en-US"/>
          </a:p>
        </p:txBody>
      </p:sp>
      <p:sp>
        <p:nvSpPr>
          <p:cNvPr id="7" name="Holder 7"/>
          <p:cNvSpPr>
            <a:spLocks noGrp="1"/>
          </p:cNvSpPr>
          <p:nvPr>
            <p:ph type="sldNum" sz="quarter" idx="7"/>
          </p:nvPr>
        </p:nvSpPr>
        <p:spPr>
          <a:xfrm>
            <a:off x="15418245" y="10743883"/>
            <a:ext cx="4623943" cy="565467"/>
          </a:xfrm>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7000" b="0" i="0">
                <a:solidFill>
                  <a:srgbClr val="1A688F"/>
                </a:solidFill>
                <a:latin typeface="Lato Light"/>
                <a:cs typeface="Lato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531545EE-E50B-4B9C-A5E5-7545889AC0ED}" type="datetime1">
              <a:rPr lang="en-US" smtClean="0"/>
              <a:t>6/9/2025</a:t>
            </a:fld>
            <a:endParaRPr lang="en-US"/>
          </a:p>
        </p:txBody>
      </p:sp>
      <p:sp>
        <p:nvSpPr>
          <p:cNvPr id="5" name="Holder 5"/>
          <p:cNvSpPr>
            <a:spLocks noGrp="1"/>
          </p:cNvSpPr>
          <p:nvPr>
            <p:ph type="sldNum" sz="quarter" idx="7"/>
          </p:nvPr>
        </p:nvSpPr>
        <p:spPr>
          <a:xfrm>
            <a:off x="15416657" y="10743883"/>
            <a:ext cx="4623943" cy="565467"/>
          </a:xfrm>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F613C67E-1CDC-469A-9F30-646952C03349}" type="datetime1">
              <a:rPr lang="en-US" smtClean="0"/>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9673673" y="0"/>
            <a:ext cx="430530" cy="2143760"/>
          </a:xfrm>
          <a:custGeom>
            <a:avLst/>
            <a:gdLst/>
            <a:ahLst/>
            <a:cxnLst/>
            <a:rect l="l" t="t" r="r" b="b"/>
            <a:pathLst>
              <a:path w="430530" h="2143760">
                <a:moveTo>
                  <a:pt x="0" y="2143170"/>
                </a:moveTo>
                <a:lnTo>
                  <a:pt x="430426" y="2143170"/>
                </a:lnTo>
                <a:lnTo>
                  <a:pt x="430426" y="0"/>
                </a:lnTo>
                <a:lnTo>
                  <a:pt x="0" y="0"/>
                </a:lnTo>
                <a:lnTo>
                  <a:pt x="0" y="2143170"/>
                </a:lnTo>
                <a:close/>
              </a:path>
            </a:pathLst>
          </a:custGeom>
          <a:solidFill>
            <a:srgbClr val="34A8CF"/>
          </a:solidFill>
        </p:spPr>
        <p:txBody>
          <a:bodyPr wrap="square" lIns="0" tIns="0" rIns="0" bIns="0" rtlCol="0"/>
          <a:lstStyle/>
          <a:p>
            <a:endParaRPr/>
          </a:p>
        </p:txBody>
      </p:sp>
      <p:sp>
        <p:nvSpPr>
          <p:cNvPr id="17" name="bg object 17"/>
          <p:cNvSpPr/>
          <p:nvPr/>
        </p:nvSpPr>
        <p:spPr>
          <a:xfrm>
            <a:off x="19673673" y="2143170"/>
            <a:ext cx="430530" cy="3484879"/>
          </a:xfrm>
          <a:custGeom>
            <a:avLst/>
            <a:gdLst/>
            <a:ahLst/>
            <a:cxnLst/>
            <a:rect l="l" t="t" r="r" b="b"/>
            <a:pathLst>
              <a:path w="430530" h="3484879">
                <a:moveTo>
                  <a:pt x="0" y="3484281"/>
                </a:moveTo>
                <a:lnTo>
                  <a:pt x="430426" y="3484281"/>
                </a:lnTo>
                <a:lnTo>
                  <a:pt x="430426" y="0"/>
                </a:lnTo>
                <a:lnTo>
                  <a:pt x="0" y="0"/>
                </a:lnTo>
                <a:lnTo>
                  <a:pt x="0" y="3484281"/>
                </a:lnTo>
                <a:close/>
              </a:path>
            </a:pathLst>
          </a:custGeom>
          <a:solidFill>
            <a:srgbClr val="0080AF"/>
          </a:solidFill>
        </p:spPr>
        <p:txBody>
          <a:bodyPr wrap="square" lIns="0" tIns="0" rIns="0" bIns="0" rtlCol="0"/>
          <a:lstStyle/>
          <a:p>
            <a:endParaRPr/>
          </a:p>
        </p:txBody>
      </p:sp>
      <p:sp>
        <p:nvSpPr>
          <p:cNvPr id="18" name="bg object 18"/>
          <p:cNvSpPr/>
          <p:nvPr/>
        </p:nvSpPr>
        <p:spPr>
          <a:xfrm>
            <a:off x="19673673" y="5627451"/>
            <a:ext cx="430530" cy="5681345"/>
          </a:xfrm>
          <a:custGeom>
            <a:avLst/>
            <a:gdLst/>
            <a:ahLst/>
            <a:cxnLst/>
            <a:rect l="l" t="t" r="r" b="b"/>
            <a:pathLst>
              <a:path w="430530" h="5681345">
                <a:moveTo>
                  <a:pt x="430426" y="0"/>
                </a:moveTo>
                <a:lnTo>
                  <a:pt x="0" y="0"/>
                </a:lnTo>
                <a:lnTo>
                  <a:pt x="0" y="5681104"/>
                </a:lnTo>
                <a:lnTo>
                  <a:pt x="430426" y="5681104"/>
                </a:lnTo>
                <a:lnTo>
                  <a:pt x="430426" y="0"/>
                </a:lnTo>
                <a:close/>
              </a:path>
            </a:pathLst>
          </a:custGeom>
          <a:solidFill>
            <a:srgbClr val="1A688F"/>
          </a:solidFill>
        </p:spPr>
        <p:txBody>
          <a:bodyPr wrap="square" lIns="0" tIns="0" rIns="0" bIns="0" rtlCol="0"/>
          <a:lstStyle/>
          <a:p>
            <a:endParaRPr/>
          </a:p>
        </p:txBody>
      </p:sp>
      <p:sp>
        <p:nvSpPr>
          <p:cNvPr id="2" name="Holder 2"/>
          <p:cNvSpPr>
            <a:spLocks noGrp="1"/>
          </p:cNvSpPr>
          <p:nvPr>
            <p:ph type="title"/>
          </p:nvPr>
        </p:nvSpPr>
        <p:spPr>
          <a:xfrm>
            <a:off x="1116944" y="2166788"/>
            <a:ext cx="17870211" cy="2381885"/>
          </a:xfrm>
          <a:prstGeom prst="rect">
            <a:avLst/>
          </a:prstGeom>
        </p:spPr>
        <p:txBody>
          <a:bodyPr wrap="square" lIns="0" tIns="0" rIns="0" bIns="0">
            <a:spAutoFit/>
          </a:bodyPr>
          <a:lstStyle>
            <a:lvl1pPr>
              <a:defRPr sz="7000" b="0" i="0">
                <a:solidFill>
                  <a:srgbClr val="1A688F"/>
                </a:solidFill>
                <a:latin typeface="Lato Light"/>
                <a:cs typeface="Lato Light"/>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7FF2DC4D-0923-4B2E-8886-894DF7C3376F}" type="datetime1">
              <a:rPr lang="en-US" smtClean="0"/>
              <a:t>6/9/2025</a:t>
            </a:fld>
            <a:endParaRPr lang="en-US"/>
          </a:p>
        </p:txBody>
      </p:sp>
      <p:sp>
        <p:nvSpPr>
          <p:cNvPr id="6" name="Holder 6"/>
          <p:cNvSpPr>
            <a:spLocks noGrp="1"/>
          </p:cNvSpPr>
          <p:nvPr>
            <p:ph type="sldNum" sz="quarter" idx="7"/>
          </p:nvPr>
        </p:nvSpPr>
        <p:spPr>
          <a:xfrm>
            <a:off x="15416657" y="10739629"/>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svg"/><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3.pn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1.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2.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5" Type="http://schemas.openxmlformats.org/officeDocument/2006/relationships/image" Target="../media/image40.jpe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image" Target="../media/image9.jp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11.gif"/><Relationship Id="rId5" Type="http://schemas.openxmlformats.org/officeDocument/2006/relationships/hyperlink" Target="https://nas.er.usgs.gov/queries/FactSheet.aspx?SpeciesID=3234" TargetMode="External"/><Relationship Id="rId4" Type="http://schemas.openxmlformats.org/officeDocument/2006/relationships/hyperlink" Target="https://kopalniawiedzy.p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hyperlink" Target="https://hab.whoi.edu/impacts/impacts-golden-algae/"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svg"/><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image" Target="../media/image18.sv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0" y="0"/>
            <a:ext cx="20104100" cy="11308715"/>
            <a:chOff x="0" y="0"/>
            <a:chExt cx="20104100" cy="11308715"/>
          </a:xfrm>
        </p:grpSpPr>
        <p:sp>
          <p:nvSpPr>
            <p:cNvPr id="4" name="object 4"/>
            <p:cNvSpPr/>
            <p:nvPr/>
          </p:nvSpPr>
          <p:spPr>
            <a:xfrm>
              <a:off x="0" y="2143168"/>
              <a:ext cx="19674205" cy="0"/>
            </a:xfrm>
            <a:custGeom>
              <a:avLst/>
              <a:gdLst/>
              <a:ahLst/>
              <a:cxnLst/>
              <a:rect l="l" t="t" r="r" b="b"/>
              <a:pathLst>
                <a:path w="19674205">
                  <a:moveTo>
                    <a:pt x="0" y="0"/>
                  </a:moveTo>
                  <a:lnTo>
                    <a:pt x="19673673" y="0"/>
                  </a:lnTo>
                </a:path>
              </a:pathLst>
            </a:custGeom>
            <a:ln w="5235">
              <a:solidFill>
                <a:srgbClr val="34A8CF"/>
              </a:solidFill>
            </a:ln>
          </p:spPr>
          <p:txBody>
            <a:bodyPr wrap="square" lIns="0" tIns="0" rIns="0" bIns="0" rtlCol="0"/>
            <a:lstStyle/>
            <a:p>
              <a:endParaRPr/>
            </a:p>
          </p:txBody>
        </p:sp>
        <p:sp>
          <p:nvSpPr>
            <p:cNvPr id="5" name="object 5"/>
            <p:cNvSpPr/>
            <p:nvPr/>
          </p:nvSpPr>
          <p:spPr>
            <a:xfrm>
              <a:off x="19673673" y="0"/>
              <a:ext cx="430530" cy="2143760"/>
            </a:xfrm>
            <a:custGeom>
              <a:avLst/>
              <a:gdLst/>
              <a:ahLst/>
              <a:cxnLst/>
              <a:rect l="l" t="t" r="r" b="b"/>
              <a:pathLst>
                <a:path w="430530" h="2143760">
                  <a:moveTo>
                    <a:pt x="0" y="2143170"/>
                  </a:moveTo>
                  <a:lnTo>
                    <a:pt x="430426" y="2143170"/>
                  </a:lnTo>
                  <a:lnTo>
                    <a:pt x="430426" y="0"/>
                  </a:lnTo>
                  <a:lnTo>
                    <a:pt x="0" y="0"/>
                  </a:lnTo>
                  <a:lnTo>
                    <a:pt x="0" y="2143170"/>
                  </a:lnTo>
                  <a:close/>
                </a:path>
              </a:pathLst>
            </a:custGeom>
            <a:solidFill>
              <a:srgbClr val="34A8CF"/>
            </a:solidFill>
          </p:spPr>
          <p:txBody>
            <a:bodyPr wrap="square" lIns="0" tIns="0" rIns="0" bIns="0" rtlCol="0"/>
            <a:lstStyle/>
            <a:p>
              <a:endParaRPr/>
            </a:p>
          </p:txBody>
        </p:sp>
        <p:sp>
          <p:nvSpPr>
            <p:cNvPr id="6" name="object 6"/>
            <p:cNvSpPr/>
            <p:nvPr/>
          </p:nvSpPr>
          <p:spPr>
            <a:xfrm>
              <a:off x="19673673" y="2143170"/>
              <a:ext cx="430530" cy="3484879"/>
            </a:xfrm>
            <a:custGeom>
              <a:avLst/>
              <a:gdLst/>
              <a:ahLst/>
              <a:cxnLst/>
              <a:rect l="l" t="t" r="r" b="b"/>
              <a:pathLst>
                <a:path w="430530" h="3484879">
                  <a:moveTo>
                    <a:pt x="0" y="3484281"/>
                  </a:moveTo>
                  <a:lnTo>
                    <a:pt x="430426" y="3484281"/>
                  </a:lnTo>
                  <a:lnTo>
                    <a:pt x="430426" y="0"/>
                  </a:lnTo>
                  <a:lnTo>
                    <a:pt x="0" y="0"/>
                  </a:lnTo>
                  <a:lnTo>
                    <a:pt x="0" y="3484281"/>
                  </a:lnTo>
                  <a:close/>
                </a:path>
              </a:pathLst>
            </a:custGeom>
            <a:solidFill>
              <a:srgbClr val="0080AF"/>
            </a:solidFill>
          </p:spPr>
          <p:txBody>
            <a:bodyPr wrap="square" lIns="0" tIns="0" rIns="0" bIns="0" rtlCol="0"/>
            <a:lstStyle/>
            <a:p>
              <a:endParaRPr/>
            </a:p>
          </p:txBody>
        </p:sp>
        <p:sp>
          <p:nvSpPr>
            <p:cNvPr id="7" name="object 7"/>
            <p:cNvSpPr/>
            <p:nvPr/>
          </p:nvSpPr>
          <p:spPr>
            <a:xfrm>
              <a:off x="1129639" y="1125771"/>
              <a:ext cx="18975070" cy="10182860"/>
            </a:xfrm>
            <a:custGeom>
              <a:avLst/>
              <a:gdLst/>
              <a:ahLst/>
              <a:cxnLst/>
              <a:rect l="l" t="t" r="r" b="b"/>
              <a:pathLst>
                <a:path w="18975070" h="10182860">
                  <a:moveTo>
                    <a:pt x="790638" y="58712"/>
                  </a:moveTo>
                  <a:lnTo>
                    <a:pt x="742581" y="100825"/>
                  </a:lnTo>
                  <a:lnTo>
                    <a:pt x="705116" y="127215"/>
                  </a:lnTo>
                  <a:lnTo>
                    <a:pt x="659815" y="153073"/>
                  </a:lnTo>
                  <a:lnTo>
                    <a:pt x="607491" y="175336"/>
                  </a:lnTo>
                  <a:lnTo>
                    <a:pt x="548982" y="190944"/>
                  </a:lnTo>
                  <a:lnTo>
                    <a:pt x="485114" y="196824"/>
                  </a:lnTo>
                  <a:lnTo>
                    <a:pt x="448081" y="193306"/>
                  </a:lnTo>
                  <a:lnTo>
                    <a:pt x="404926" y="183502"/>
                  </a:lnTo>
                  <a:lnTo>
                    <a:pt x="357200" y="168554"/>
                  </a:lnTo>
                  <a:lnTo>
                    <a:pt x="306489" y="149593"/>
                  </a:lnTo>
                  <a:lnTo>
                    <a:pt x="254368" y="127749"/>
                  </a:lnTo>
                  <a:lnTo>
                    <a:pt x="202399" y="104178"/>
                  </a:lnTo>
                  <a:lnTo>
                    <a:pt x="152158" y="79997"/>
                  </a:lnTo>
                  <a:lnTo>
                    <a:pt x="105219" y="56362"/>
                  </a:lnTo>
                  <a:lnTo>
                    <a:pt x="63169" y="34391"/>
                  </a:lnTo>
                  <a:lnTo>
                    <a:pt x="27571" y="15214"/>
                  </a:lnTo>
                  <a:lnTo>
                    <a:pt x="0" y="0"/>
                  </a:lnTo>
                  <a:lnTo>
                    <a:pt x="0" y="154038"/>
                  </a:lnTo>
                  <a:lnTo>
                    <a:pt x="63995" y="188963"/>
                  </a:lnTo>
                  <a:lnTo>
                    <a:pt x="106667" y="211328"/>
                  </a:lnTo>
                  <a:lnTo>
                    <a:pt x="154305" y="235407"/>
                  </a:lnTo>
                  <a:lnTo>
                    <a:pt x="205333" y="260057"/>
                  </a:lnTo>
                  <a:lnTo>
                    <a:pt x="258127" y="284099"/>
                  </a:lnTo>
                  <a:lnTo>
                    <a:pt x="311099" y="306374"/>
                  </a:lnTo>
                  <a:lnTo>
                    <a:pt x="362635" y="325729"/>
                  </a:lnTo>
                  <a:lnTo>
                    <a:pt x="411137" y="340995"/>
                  </a:lnTo>
                  <a:lnTo>
                    <a:pt x="454990" y="351002"/>
                  </a:lnTo>
                  <a:lnTo>
                    <a:pt x="492607" y="354596"/>
                  </a:lnTo>
                  <a:lnTo>
                    <a:pt x="553415" y="348830"/>
                  </a:lnTo>
                  <a:lnTo>
                    <a:pt x="609854" y="333565"/>
                  </a:lnTo>
                  <a:lnTo>
                    <a:pt x="660895" y="311810"/>
                  </a:lnTo>
                  <a:lnTo>
                    <a:pt x="705523" y="286588"/>
                  </a:lnTo>
                  <a:lnTo>
                    <a:pt x="742708" y="260908"/>
                  </a:lnTo>
                  <a:lnTo>
                    <a:pt x="790638" y="220268"/>
                  </a:lnTo>
                  <a:lnTo>
                    <a:pt x="790638" y="58712"/>
                  </a:lnTo>
                  <a:close/>
                </a:path>
                <a:path w="18975070" h="10182860">
                  <a:moveTo>
                    <a:pt x="18974461" y="4501680"/>
                  </a:moveTo>
                  <a:lnTo>
                    <a:pt x="18544032" y="4501680"/>
                  </a:lnTo>
                  <a:lnTo>
                    <a:pt x="18544032" y="10182784"/>
                  </a:lnTo>
                  <a:lnTo>
                    <a:pt x="18974461" y="10182784"/>
                  </a:lnTo>
                  <a:lnTo>
                    <a:pt x="18974461" y="4501680"/>
                  </a:lnTo>
                  <a:close/>
                </a:path>
              </a:pathLst>
            </a:custGeom>
            <a:solidFill>
              <a:srgbClr val="1A688F"/>
            </a:solidFill>
          </p:spPr>
          <p:txBody>
            <a:bodyPr wrap="square" lIns="0" tIns="0" rIns="0" bIns="0" rtlCol="0"/>
            <a:lstStyle/>
            <a:p>
              <a:endParaRPr/>
            </a:p>
          </p:txBody>
        </p:sp>
        <p:sp>
          <p:nvSpPr>
            <p:cNvPr id="8" name="object 8"/>
            <p:cNvSpPr/>
            <p:nvPr/>
          </p:nvSpPr>
          <p:spPr>
            <a:xfrm>
              <a:off x="1129641" y="931071"/>
              <a:ext cx="791210" cy="238125"/>
            </a:xfrm>
            <a:custGeom>
              <a:avLst/>
              <a:gdLst/>
              <a:ahLst/>
              <a:cxnLst/>
              <a:rect l="l" t="t" r="r" b="b"/>
              <a:pathLst>
                <a:path w="791210" h="238125">
                  <a:moveTo>
                    <a:pt x="0" y="0"/>
                  </a:moveTo>
                  <a:lnTo>
                    <a:pt x="0" y="142152"/>
                  </a:lnTo>
                  <a:lnTo>
                    <a:pt x="21317" y="149987"/>
                  </a:lnTo>
                  <a:lnTo>
                    <a:pt x="80970" y="169976"/>
                  </a:lnTo>
                  <a:lnTo>
                    <a:pt x="118225" y="181183"/>
                  </a:lnTo>
                  <a:lnTo>
                    <a:pt x="159710" y="192566"/>
                  </a:lnTo>
                  <a:lnTo>
                    <a:pt x="204885" y="203651"/>
                  </a:lnTo>
                  <a:lnTo>
                    <a:pt x="253209" y="213964"/>
                  </a:lnTo>
                  <a:lnTo>
                    <a:pt x="304141" y="223031"/>
                  </a:lnTo>
                  <a:lnTo>
                    <a:pt x="357140" y="230378"/>
                  </a:lnTo>
                  <a:lnTo>
                    <a:pt x="411666" y="235531"/>
                  </a:lnTo>
                  <a:lnTo>
                    <a:pt x="467177" y="238016"/>
                  </a:lnTo>
                  <a:lnTo>
                    <a:pt x="523132" y="237359"/>
                  </a:lnTo>
                  <a:lnTo>
                    <a:pt x="578991" y="233085"/>
                  </a:lnTo>
                  <a:lnTo>
                    <a:pt x="634213" y="224722"/>
                  </a:lnTo>
                  <a:lnTo>
                    <a:pt x="688257" y="211794"/>
                  </a:lnTo>
                  <a:lnTo>
                    <a:pt x="740581" y="193828"/>
                  </a:lnTo>
                  <a:lnTo>
                    <a:pt x="790646" y="170350"/>
                  </a:lnTo>
                  <a:lnTo>
                    <a:pt x="790646" y="22774"/>
                  </a:lnTo>
                  <a:lnTo>
                    <a:pt x="736778" y="43162"/>
                  </a:lnTo>
                  <a:lnTo>
                    <a:pt x="681503" y="58806"/>
                  </a:lnTo>
                  <a:lnTo>
                    <a:pt x="625285" y="70111"/>
                  </a:lnTo>
                  <a:lnTo>
                    <a:pt x="568589" y="77483"/>
                  </a:lnTo>
                  <a:lnTo>
                    <a:pt x="511883" y="81327"/>
                  </a:lnTo>
                  <a:lnTo>
                    <a:pt x="455630" y="82050"/>
                  </a:lnTo>
                  <a:lnTo>
                    <a:pt x="400298" y="80056"/>
                  </a:lnTo>
                  <a:lnTo>
                    <a:pt x="346351" y="75753"/>
                  </a:lnTo>
                  <a:lnTo>
                    <a:pt x="294255" y="69544"/>
                  </a:lnTo>
                  <a:lnTo>
                    <a:pt x="244475" y="61837"/>
                  </a:lnTo>
                  <a:lnTo>
                    <a:pt x="197478" y="53037"/>
                  </a:lnTo>
                  <a:lnTo>
                    <a:pt x="153729" y="43549"/>
                  </a:lnTo>
                  <a:lnTo>
                    <a:pt x="113694" y="33780"/>
                  </a:lnTo>
                  <a:lnTo>
                    <a:pt x="46626" y="15019"/>
                  </a:lnTo>
                  <a:lnTo>
                    <a:pt x="20525" y="6838"/>
                  </a:lnTo>
                  <a:lnTo>
                    <a:pt x="0" y="0"/>
                  </a:lnTo>
                  <a:close/>
                </a:path>
              </a:pathLst>
            </a:custGeom>
            <a:solidFill>
              <a:srgbClr val="0080AF"/>
            </a:solidFill>
          </p:spPr>
          <p:txBody>
            <a:bodyPr wrap="square" lIns="0" tIns="0" rIns="0" bIns="0" rtlCol="0"/>
            <a:lstStyle/>
            <a:p>
              <a:endParaRPr/>
            </a:p>
          </p:txBody>
        </p:sp>
        <p:sp>
          <p:nvSpPr>
            <p:cNvPr id="9" name="object 9"/>
            <p:cNvSpPr/>
            <p:nvPr/>
          </p:nvSpPr>
          <p:spPr>
            <a:xfrm>
              <a:off x="1129641" y="689725"/>
              <a:ext cx="791210" cy="229870"/>
            </a:xfrm>
            <a:custGeom>
              <a:avLst/>
              <a:gdLst/>
              <a:ahLst/>
              <a:cxnLst/>
              <a:rect l="l" t="t" r="r" b="b"/>
              <a:pathLst>
                <a:path w="791210" h="229869">
                  <a:moveTo>
                    <a:pt x="457441" y="0"/>
                  </a:moveTo>
                  <a:lnTo>
                    <a:pt x="379638" y="4493"/>
                  </a:lnTo>
                  <a:lnTo>
                    <a:pt x="324919" y="9379"/>
                  </a:lnTo>
                  <a:lnTo>
                    <a:pt x="264414" y="15375"/>
                  </a:lnTo>
                  <a:lnTo>
                    <a:pt x="201691" y="21995"/>
                  </a:lnTo>
                  <a:lnTo>
                    <a:pt x="83867" y="35158"/>
                  </a:lnTo>
                  <a:lnTo>
                    <a:pt x="0" y="44972"/>
                  </a:lnTo>
                  <a:lnTo>
                    <a:pt x="0" y="185973"/>
                  </a:lnTo>
                  <a:lnTo>
                    <a:pt x="210493" y="166404"/>
                  </a:lnTo>
                  <a:lnTo>
                    <a:pt x="272138" y="161067"/>
                  </a:lnTo>
                  <a:lnTo>
                    <a:pt x="328024" y="156605"/>
                  </a:lnTo>
                  <a:lnTo>
                    <a:pt x="373469" y="153541"/>
                  </a:lnTo>
                  <a:lnTo>
                    <a:pt x="403788" y="152403"/>
                  </a:lnTo>
                  <a:lnTo>
                    <a:pt x="458512" y="186879"/>
                  </a:lnTo>
                  <a:lnTo>
                    <a:pt x="513722" y="209984"/>
                  </a:lnTo>
                  <a:lnTo>
                    <a:pt x="567952" y="223556"/>
                  </a:lnTo>
                  <a:lnTo>
                    <a:pt x="619737" y="229432"/>
                  </a:lnTo>
                  <a:lnTo>
                    <a:pt x="667609" y="229449"/>
                  </a:lnTo>
                  <a:lnTo>
                    <a:pt x="710102" y="225445"/>
                  </a:lnTo>
                  <a:lnTo>
                    <a:pt x="745750" y="219257"/>
                  </a:lnTo>
                  <a:lnTo>
                    <a:pt x="773087" y="212723"/>
                  </a:lnTo>
                  <a:lnTo>
                    <a:pt x="790646" y="207679"/>
                  </a:lnTo>
                  <a:lnTo>
                    <a:pt x="790646" y="69935"/>
                  </a:lnTo>
                  <a:lnTo>
                    <a:pt x="771831" y="74718"/>
                  </a:lnTo>
                  <a:lnTo>
                    <a:pt x="740592" y="80044"/>
                  </a:lnTo>
                  <a:lnTo>
                    <a:pt x="699879" y="83710"/>
                  </a:lnTo>
                  <a:lnTo>
                    <a:pt x="652641" y="83511"/>
                  </a:lnTo>
                  <a:lnTo>
                    <a:pt x="601828" y="77245"/>
                  </a:lnTo>
                  <a:lnTo>
                    <a:pt x="550390" y="62706"/>
                  </a:lnTo>
                  <a:lnTo>
                    <a:pt x="501278" y="37692"/>
                  </a:lnTo>
                  <a:lnTo>
                    <a:pt x="457441" y="0"/>
                  </a:lnTo>
                  <a:close/>
                </a:path>
              </a:pathLst>
            </a:custGeom>
            <a:solidFill>
              <a:srgbClr val="34A8CF"/>
            </a:solidFill>
          </p:spPr>
          <p:txBody>
            <a:bodyPr wrap="square" lIns="0" tIns="0" rIns="0" bIns="0" rtlCol="0"/>
            <a:lstStyle/>
            <a:p>
              <a:endParaRPr/>
            </a:p>
          </p:txBody>
        </p:sp>
        <p:pic>
          <p:nvPicPr>
            <p:cNvPr id="10" name="object 10"/>
            <p:cNvPicPr/>
            <p:nvPr/>
          </p:nvPicPr>
          <p:blipFill>
            <a:blip r:embed="rId2" cstate="print"/>
            <a:stretch>
              <a:fillRect/>
            </a:stretch>
          </p:blipFill>
          <p:spPr>
            <a:xfrm>
              <a:off x="2079905" y="767514"/>
              <a:ext cx="898638" cy="133094"/>
            </a:xfrm>
            <a:prstGeom prst="rect">
              <a:avLst/>
            </a:prstGeom>
          </p:spPr>
        </p:pic>
        <p:pic>
          <p:nvPicPr>
            <p:cNvPr id="11" name="object 11"/>
            <p:cNvPicPr/>
            <p:nvPr/>
          </p:nvPicPr>
          <p:blipFill>
            <a:blip r:embed="rId3" cstate="print"/>
            <a:stretch>
              <a:fillRect/>
            </a:stretch>
          </p:blipFill>
          <p:spPr>
            <a:xfrm>
              <a:off x="2071819" y="982468"/>
              <a:ext cx="1772749" cy="164976"/>
            </a:xfrm>
            <a:prstGeom prst="rect">
              <a:avLst/>
            </a:prstGeom>
          </p:spPr>
        </p:pic>
        <p:pic>
          <p:nvPicPr>
            <p:cNvPr id="12" name="object 12"/>
            <p:cNvPicPr/>
            <p:nvPr/>
          </p:nvPicPr>
          <p:blipFill>
            <a:blip r:embed="rId4" cstate="print"/>
            <a:stretch>
              <a:fillRect/>
            </a:stretch>
          </p:blipFill>
          <p:spPr>
            <a:xfrm>
              <a:off x="2063648" y="1211020"/>
              <a:ext cx="1115625" cy="166413"/>
            </a:xfrm>
            <a:prstGeom prst="rect">
              <a:avLst/>
            </a:prstGeom>
          </p:spPr>
        </p:pic>
      </p:grpSp>
      <p:sp>
        <p:nvSpPr>
          <p:cNvPr id="13" name="object 13"/>
          <p:cNvSpPr txBox="1">
            <a:spLocks noGrp="1"/>
          </p:cNvSpPr>
          <p:nvPr>
            <p:ph type="title"/>
          </p:nvPr>
        </p:nvSpPr>
        <p:spPr>
          <a:xfrm>
            <a:off x="884903" y="2164841"/>
            <a:ext cx="18565470" cy="3483646"/>
          </a:xfrm>
          <a:prstGeom prst="rect">
            <a:avLst/>
          </a:prstGeom>
        </p:spPr>
        <p:txBody>
          <a:bodyPr vert="horz" wrap="square" lIns="0" tIns="66675" rIns="0" bIns="0" rtlCol="0">
            <a:spAutoFit/>
          </a:bodyPr>
          <a:lstStyle/>
          <a:p>
            <a:pPr algn="ctr"/>
            <a:r>
              <a:rPr lang="pl-PL" b="1" dirty="0">
                <a:latin typeface="Lato" panose="020F0502020204030203" pitchFamily="34" charset="0"/>
                <a:ea typeface="Lato" panose="020F0502020204030203" pitchFamily="34" charset="0"/>
                <a:cs typeface="Lato" panose="020F0502020204030203" pitchFamily="34" charset="0"/>
              </a:rPr>
              <a:t>Zagrożenia wynikające  z suszy. </a:t>
            </a:r>
            <a:br>
              <a:rPr lang="pl-PL" b="1" dirty="0">
                <a:latin typeface="Lato" panose="020F0502020204030203" pitchFamily="34" charset="0"/>
                <a:ea typeface="Lato" panose="020F0502020204030203" pitchFamily="34" charset="0"/>
                <a:cs typeface="Lato" panose="020F0502020204030203" pitchFamily="34" charset="0"/>
              </a:rPr>
            </a:br>
            <a:r>
              <a:rPr lang="pl-PL" b="1" dirty="0">
                <a:latin typeface="Lato" panose="020F0502020204030203" pitchFamily="34" charset="0"/>
                <a:ea typeface="Lato" panose="020F0502020204030203" pitchFamily="34" charset="0"/>
                <a:cs typeface="Lato" panose="020F0502020204030203" pitchFamily="34" charset="0"/>
              </a:rPr>
              <a:t>Warunki zakwitu złotej algi</a:t>
            </a:r>
            <a:br>
              <a:rPr lang="pl-PL" dirty="0">
                <a:latin typeface="Lato" panose="020F0502020204030203" pitchFamily="34" charset="0"/>
                <a:ea typeface="Lato" panose="020F0502020204030203" pitchFamily="34" charset="0"/>
                <a:cs typeface="Lato" panose="020F0502020204030203" pitchFamily="34" charset="0"/>
              </a:rPr>
            </a:br>
            <a:r>
              <a:rPr lang="pl-PL" sz="4100" b="1" dirty="0">
                <a:solidFill>
                  <a:srgbClr val="0080AF"/>
                </a:solidFill>
                <a:latin typeface="Lato" panose="020F0502020204030203" pitchFamily="34" charset="0"/>
                <a:ea typeface="Lato" panose="020F0502020204030203" pitchFamily="34" charset="0"/>
                <a:cs typeface="Lato" panose="020F0502020204030203" pitchFamily="34" charset="0"/>
              </a:rPr>
              <a:t>Dyrektor Wojciech Kozak </a:t>
            </a:r>
            <a:br>
              <a:rPr lang="pl-PL" sz="4100" b="1" dirty="0">
                <a:solidFill>
                  <a:srgbClr val="0080AF"/>
                </a:solidFill>
                <a:latin typeface="Lato" panose="020F0502020204030203" pitchFamily="34" charset="0"/>
                <a:ea typeface="Lato" panose="020F0502020204030203" pitchFamily="34" charset="0"/>
                <a:cs typeface="Lato" panose="020F0502020204030203" pitchFamily="34" charset="0"/>
              </a:rPr>
            </a:br>
            <a:r>
              <a:rPr lang="pl-PL" sz="4100" dirty="0">
                <a:solidFill>
                  <a:srgbClr val="0080AF"/>
                </a:solidFill>
                <a:latin typeface="Lato" panose="020F0502020204030203" pitchFamily="34" charset="0"/>
                <a:ea typeface="Lato" panose="020F0502020204030203" pitchFamily="34" charset="0"/>
                <a:cs typeface="Lato" panose="020F0502020204030203" pitchFamily="34" charset="0"/>
              </a:rPr>
              <a:t>Regionalny Zarząd Gospodarki Wodnej w Krakowie</a:t>
            </a:r>
            <a:endParaRPr sz="4100" dirty="0">
              <a:solidFill>
                <a:srgbClr val="0080AF"/>
              </a:solidFill>
              <a:latin typeface="Lato" panose="020F0502020204030203" pitchFamily="34" charset="0"/>
              <a:ea typeface="Lato" panose="020F0502020204030203" pitchFamily="34" charset="0"/>
              <a:cs typeface="Lato" panose="020F0502020204030203" pitchFamily="34" charset="0"/>
            </a:endParaRPr>
          </a:p>
        </p:txBody>
      </p:sp>
      <p:pic>
        <p:nvPicPr>
          <p:cNvPr id="15" name="Obraz 14" descr="Obraz zawierający na wolnym powietrzu, niebo, chmura, drzewo&#10;&#10;Opis wygenerowany automatycznie">
            <a:extLst>
              <a:ext uri="{FF2B5EF4-FFF2-40B4-BE49-F238E27FC236}">
                <a16:creationId xmlns:a16="http://schemas.microsoft.com/office/drawing/2014/main" id="{02135FEE-BE9F-96B1-BA1D-EE5E53961E3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 t="11741" r="30" b="44691"/>
          <a:stretch/>
        </p:blipFill>
        <p:spPr>
          <a:xfrm>
            <a:off x="0" y="5654675"/>
            <a:ext cx="19667325" cy="5653956"/>
          </a:xfrm>
          <a:prstGeom prst="rect">
            <a:avLst/>
          </a:prstGeom>
        </p:spPr>
      </p:pic>
      <p:sp>
        <p:nvSpPr>
          <p:cNvPr id="14" name="Symbol zastępczy numeru slajdu 13">
            <a:extLst>
              <a:ext uri="{FF2B5EF4-FFF2-40B4-BE49-F238E27FC236}">
                <a16:creationId xmlns:a16="http://schemas.microsoft.com/office/drawing/2014/main" id="{060C220B-A990-1308-7901-45762B58E275}"/>
              </a:ext>
            </a:extLst>
          </p:cNvPr>
          <p:cNvSpPr>
            <a:spLocks noGrp="1"/>
          </p:cNvSpPr>
          <p:nvPr>
            <p:ph type="sldNum" sz="quarter" idx="7"/>
          </p:nvPr>
        </p:nvSpPr>
        <p:spPr/>
        <p:txBody>
          <a:bodyPr/>
          <a:lstStyle/>
          <a:p>
            <a:fld id="{B6F15528-21DE-4FAA-801E-634DDDAF4B2B}" type="slidenum">
              <a:rPr lang="pl-PL" smtClean="0"/>
              <a:t>1</a:t>
            </a:fld>
            <a:endParaRPr lang="pl-P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Warunki zakwitu Złotej Algi </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4319035" y="2440045"/>
            <a:ext cx="18533011"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Odczyn PH</a:t>
            </a:r>
          </a:p>
        </p:txBody>
      </p:sp>
      <p:sp>
        <p:nvSpPr>
          <p:cNvPr id="13" name="pole tekstowe 12">
            <a:extLst>
              <a:ext uri="{FF2B5EF4-FFF2-40B4-BE49-F238E27FC236}">
                <a16:creationId xmlns:a16="http://schemas.microsoft.com/office/drawing/2014/main" id="{C46CB742-220B-37D9-9739-FB1A72B2F443}"/>
              </a:ext>
            </a:extLst>
          </p:cNvPr>
          <p:cNvSpPr txBox="1"/>
          <p:nvPr/>
        </p:nvSpPr>
        <p:spPr>
          <a:xfrm>
            <a:off x="4319035" y="3400577"/>
            <a:ext cx="14854448" cy="2487219"/>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00000"/>
              </a:lnSpc>
            </a:pPr>
            <a:r>
              <a:rPr lang="pl-PL" b="0" dirty="0">
                <a:solidFill>
                  <a:srgbClr val="1A688F"/>
                </a:solidFill>
              </a:rPr>
              <a:t>Obecność </a:t>
            </a:r>
            <a:r>
              <a:rPr lang="pl-PL" b="0" dirty="0" err="1">
                <a:solidFill>
                  <a:srgbClr val="1A688F"/>
                </a:solidFill>
              </a:rPr>
              <a:t>haptofitów</a:t>
            </a:r>
            <a:r>
              <a:rPr lang="pl-PL" b="0" dirty="0">
                <a:solidFill>
                  <a:srgbClr val="1A688F"/>
                </a:solidFill>
              </a:rPr>
              <a:t> z rodzaju </a:t>
            </a:r>
            <a:r>
              <a:rPr lang="pl-PL" b="0" i="1" dirty="0" err="1">
                <a:solidFill>
                  <a:srgbClr val="1A688F"/>
                </a:solidFill>
              </a:rPr>
              <a:t>Prymnesium</a:t>
            </a:r>
            <a:r>
              <a:rPr lang="pl-PL" b="0" dirty="0">
                <a:solidFill>
                  <a:srgbClr val="1A688F"/>
                </a:solidFill>
              </a:rPr>
              <a:t> powoduje wzrost </a:t>
            </a:r>
            <a:r>
              <a:rPr lang="pl-PL" b="0" dirty="0" err="1">
                <a:solidFill>
                  <a:srgbClr val="1A688F"/>
                </a:solidFill>
              </a:rPr>
              <a:t>pH</a:t>
            </a:r>
            <a:r>
              <a:rPr lang="pl-PL" b="0" dirty="0">
                <a:solidFill>
                  <a:srgbClr val="1A688F"/>
                </a:solidFill>
              </a:rPr>
              <a:t>. Jednak gdy PH&gt;8,5, toksyczność jest znacznie większa niż przy niższym </a:t>
            </a:r>
            <a:r>
              <a:rPr lang="pl-PL" b="0" dirty="0" err="1">
                <a:solidFill>
                  <a:srgbClr val="1A688F"/>
                </a:solidFill>
              </a:rPr>
              <a:t>pH</a:t>
            </a:r>
            <a:r>
              <a:rPr lang="pl-PL" b="0" dirty="0">
                <a:solidFill>
                  <a:srgbClr val="1A688F"/>
                </a:solidFill>
              </a:rPr>
              <a:t>.</a:t>
            </a:r>
          </a:p>
          <a:p>
            <a:pPr algn="just">
              <a:lnSpc>
                <a:spcPct val="100000"/>
              </a:lnSpc>
            </a:pPr>
            <a:r>
              <a:rPr lang="pl-PL" b="0" dirty="0">
                <a:solidFill>
                  <a:srgbClr val="1A688F"/>
                </a:solidFill>
              </a:rPr>
              <a:t>Ze wstępnej analizy wyników próbek pobranych z rzeki Odry i jej dopływów wyznaczono wartość PH na poziomie 8,9, powyżej której następuje znaczny przyrost ilości „złotej algi”. </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10</a:t>
            </a:fld>
            <a:endParaRPr lang="pl-PL"/>
          </a:p>
        </p:txBody>
      </p:sp>
      <p:sp>
        <p:nvSpPr>
          <p:cNvPr id="12" name="object 10">
            <a:extLst>
              <a:ext uri="{FF2B5EF4-FFF2-40B4-BE49-F238E27FC236}">
                <a16:creationId xmlns:a16="http://schemas.microsoft.com/office/drawing/2014/main" id="{CB7EC031-4746-8508-32DF-396FA811017E}"/>
              </a:ext>
            </a:extLst>
          </p:cNvPr>
          <p:cNvSpPr txBox="1"/>
          <p:nvPr/>
        </p:nvSpPr>
        <p:spPr>
          <a:xfrm>
            <a:off x="4319035" y="6034388"/>
            <a:ext cx="12942520"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Tlen rozpuszczony</a:t>
            </a:r>
          </a:p>
        </p:txBody>
      </p:sp>
      <p:sp>
        <p:nvSpPr>
          <p:cNvPr id="15" name="pole tekstowe 14">
            <a:extLst>
              <a:ext uri="{FF2B5EF4-FFF2-40B4-BE49-F238E27FC236}">
                <a16:creationId xmlns:a16="http://schemas.microsoft.com/office/drawing/2014/main" id="{7140DE24-1D4B-61EC-5FB4-C6AD1E7F2716}"/>
              </a:ext>
            </a:extLst>
          </p:cNvPr>
          <p:cNvSpPr txBox="1"/>
          <p:nvPr/>
        </p:nvSpPr>
        <p:spPr>
          <a:xfrm>
            <a:off x="4319035" y="6849947"/>
            <a:ext cx="14854448" cy="3472104"/>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00000"/>
              </a:lnSpc>
            </a:pPr>
            <a:r>
              <a:rPr lang="pl-PL" b="0" dirty="0">
                <a:solidFill>
                  <a:srgbClr val="1A688F"/>
                </a:solidFill>
              </a:rPr>
              <a:t>Przy pełnym nasyceniu czystej wody powietrzem pod ciśnieniem 101325 Pa zawartość tlenu w wodzie wynosi w temperaturze O°C 14.6 mg 02/1, </a:t>
            </a:r>
            <a:br>
              <a:rPr lang="pl-PL" b="0" dirty="0">
                <a:solidFill>
                  <a:srgbClr val="1A688F"/>
                </a:solidFill>
              </a:rPr>
            </a:br>
            <a:r>
              <a:rPr lang="pl-PL" b="0" dirty="0">
                <a:solidFill>
                  <a:srgbClr val="1A688F"/>
                </a:solidFill>
              </a:rPr>
              <a:t>a w temperaturze 30°C 7,5 mg 02/1.</a:t>
            </a:r>
            <a:endParaRPr lang="pl-PL" b="0" baseline="30000" dirty="0">
              <a:solidFill>
                <a:srgbClr val="1A688F"/>
              </a:solidFill>
            </a:endParaRPr>
          </a:p>
          <a:p>
            <a:pPr algn="just">
              <a:lnSpc>
                <a:spcPct val="100000"/>
              </a:lnSpc>
            </a:pPr>
            <a:r>
              <a:rPr lang="pl-PL" b="0" dirty="0">
                <a:solidFill>
                  <a:srgbClr val="1A688F"/>
                </a:solidFill>
              </a:rPr>
              <a:t>Przyczyną nieco wyższego poziomu tlenu rozpuszczonego w zbiornikach, gdzie występują „złote algi” może być częściowo wyższy poziom produkcji tlenu, który występuje podczas kwitnienia (w ciągu dnia) glonów. Zjawisko to spowodowane jest procesem fotosyntezy, gdzie produktem reakcji jest właśnie tlen.</a:t>
            </a:r>
          </a:p>
        </p:txBody>
      </p:sp>
      <p:pic>
        <p:nvPicPr>
          <p:cNvPr id="20" name="Grafika 19" descr="Pełnia z wypełnieniem pełnym">
            <a:extLst>
              <a:ext uri="{FF2B5EF4-FFF2-40B4-BE49-F238E27FC236}">
                <a16:creationId xmlns:a16="http://schemas.microsoft.com/office/drawing/2014/main" id="{DAF726A4-72FA-97A6-4255-FBFA175D024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6362" y="6601260"/>
            <a:ext cx="3381489" cy="3381489"/>
          </a:xfrm>
          <a:prstGeom prst="rect">
            <a:avLst/>
          </a:prstGeom>
        </p:spPr>
      </p:pic>
      <p:pic>
        <p:nvPicPr>
          <p:cNvPr id="36" name="Grafika 35" descr="Mikroskop z wypełnieniem pełnym">
            <a:extLst>
              <a:ext uri="{FF2B5EF4-FFF2-40B4-BE49-F238E27FC236}">
                <a16:creationId xmlns:a16="http://schemas.microsoft.com/office/drawing/2014/main" id="{22A2024D-471D-AC81-C1F0-0DB141DE5E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92577" y="2737567"/>
            <a:ext cx="2992560" cy="2992560"/>
          </a:xfrm>
          <a:prstGeom prst="rect">
            <a:avLst/>
          </a:prstGeom>
        </p:spPr>
      </p:pic>
    </p:spTree>
    <p:extLst>
      <p:ext uri="{BB962C8B-B14F-4D97-AF65-F5344CB8AC3E}">
        <p14:creationId xmlns:p14="http://schemas.microsoft.com/office/powerpoint/2010/main" val="3500396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Poziomy Alarmowe</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1059771" y="2102168"/>
            <a:ext cx="18533011" cy="653577"/>
          </a:xfrm>
          <a:prstGeom prst="rect">
            <a:avLst/>
          </a:prstGeom>
        </p:spPr>
        <p:txBody>
          <a:bodyPr vert="horz" wrap="square" lIns="0" tIns="12065" rIns="0" bIns="0" rtlCol="0">
            <a:spAutoFit/>
          </a:bodyPr>
          <a:lstStyle/>
          <a:p>
            <a:pPr marL="12700">
              <a:lnSpc>
                <a:spcPct val="150000"/>
              </a:lnSpc>
            </a:pPr>
            <a:r>
              <a:rPr lang="pl-PL" sz="32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Poziom ostrzegawczy</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11</a:t>
            </a:fld>
            <a:endParaRPr lang="pl-PL"/>
          </a:p>
        </p:txBody>
      </p:sp>
      <p:sp>
        <p:nvSpPr>
          <p:cNvPr id="19" name="pole tekstowe 18">
            <a:extLst>
              <a:ext uri="{FF2B5EF4-FFF2-40B4-BE49-F238E27FC236}">
                <a16:creationId xmlns:a16="http://schemas.microsoft.com/office/drawing/2014/main" id="{CE8A7A31-731D-F775-8204-73B88D6807DC}"/>
              </a:ext>
            </a:extLst>
          </p:cNvPr>
          <p:cNvSpPr txBox="1"/>
          <p:nvPr/>
        </p:nvSpPr>
        <p:spPr>
          <a:xfrm>
            <a:off x="950014" y="2690226"/>
            <a:ext cx="17940064" cy="1077218"/>
          </a:xfrm>
          <a:prstGeom prst="rect">
            <a:avLst/>
          </a:prstGeom>
          <a:noFill/>
        </p:spPr>
        <p:txBody>
          <a:bodyPr wrap="square">
            <a:spAutoFit/>
          </a:bodyPr>
          <a:lstStyle/>
          <a:p>
            <a:pPr algn="just">
              <a:lnSpc>
                <a:spcPct val="100000"/>
              </a:lnSpc>
            </a:pP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Dla punktu badanego w ramach monitoringu interwencyjnego, w którym ilość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Prymnesium</a:t>
            </a:r>
            <a:r>
              <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cf</a:t>
            </a:r>
            <a:r>
              <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parvum</a:t>
            </a: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została określona na poziomie od 3 do 10 mln os./l przypisuje się stopień ostrzegawczy.</a:t>
            </a:r>
          </a:p>
        </p:txBody>
      </p:sp>
      <p:sp>
        <p:nvSpPr>
          <p:cNvPr id="15" name="pole tekstowe 14">
            <a:extLst>
              <a:ext uri="{FF2B5EF4-FFF2-40B4-BE49-F238E27FC236}">
                <a16:creationId xmlns:a16="http://schemas.microsoft.com/office/drawing/2014/main" id="{0A98256C-A45E-82EA-5A5C-5FCD9F8E7ABE}"/>
              </a:ext>
            </a:extLst>
          </p:cNvPr>
          <p:cNvSpPr txBox="1"/>
          <p:nvPr/>
        </p:nvSpPr>
        <p:spPr>
          <a:xfrm>
            <a:off x="906087" y="3954894"/>
            <a:ext cx="13774189" cy="556499"/>
          </a:xfrm>
          <a:prstGeom prst="rect">
            <a:avLst/>
          </a:prstGeom>
          <a:noFill/>
        </p:spPr>
        <p:txBody>
          <a:bodyPr wrap="square">
            <a:spAutoFit/>
          </a:bodyPr>
          <a:lstStyle>
            <a:defPPr>
              <a:defRPr kern="0"/>
            </a:defPPr>
            <a:lvl1pPr marL="39370" marR="12065" indent="5715" algn="just">
              <a:lnSpc>
                <a:spcPct val="102000"/>
              </a:lnSpc>
              <a:spcAft>
                <a:spcPts val="50"/>
              </a:spcAft>
              <a:defRPr sz="3200" b="1" spc="-10">
                <a:solidFill>
                  <a:srgbClr val="0080AF"/>
                </a:solidFill>
                <a:latin typeface="Lato Black" panose="020F0502020204030203" pitchFamily="34" charset="0"/>
                <a:ea typeface="Lato Black" panose="020F0502020204030203" pitchFamily="34" charset="0"/>
                <a:cs typeface="Lato Black" panose="020F0502020204030203" pitchFamily="34" charset="0"/>
              </a:defRPr>
            </a:lvl1pPr>
          </a:lstStyle>
          <a:p>
            <a:r>
              <a:rPr lang="pl-PL" dirty="0">
                <a:solidFill>
                  <a:srgbClr val="1A688F"/>
                </a:solidFill>
              </a:rPr>
              <a:t>Poziomy alarmowe dla kanałów i zbiorników naturalnych i sztucznych</a:t>
            </a:r>
          </a:p>
        </p:txBody>
      </p:sp>
      <p:graphicFrame>
        <p:nvGraphicFramePr>
          <p:cNvPr id="16" name="Tabela 15">
            <a:extLst>
              <a:ext uri="{FF2B5EF4-FFF2-40B4-BE49-F238E27FC236}">
                <a16:creationId xmlns:a16="http://schemas.microsoft.com/office/drawing/2014/main" id="{2B03EC2C-547F-AC78-7A63-5CA05F848272}"/>
              </a:ext>
            </a:extLst>
          </p:cNvPr>
          <p:cNvGraphicFramePr>
            <a:graphicFrameLocks noGrp="1"/>
          </p:cNvGraphicFramePr>
          <p:nvPr>
            <p:extLst>
              <p:ext uri="{D42A27DB-BD31-4B8C-83A1-F6EECF244321}">
                <p14:modId xmlns:p14="http://schemas.microsoft.com/office/powerpoint/2010/main" val="1800966784"/>
              </p:ext>
            </p:extLst>
          </p:nvPr>
        </p:nvGraphicFramePr>
        <p:xfrm>
          <a:off x="1059771" y="4511393"/>
          <a:ext cx="17700186" cy="6700678"/>
        </p:xfrm>
        <a:graphic>
          <a:graphicData uri="http://schemas.openxmlformats.org/drawingml/2006/table">
            <a:tbl>
              <a:tblPr firstRow="1" firstCol="1" bandRow="1">
                <a:tableStyleId>{5C22544A-7EE6-4342-B048-85BDC9FD1C3A}</a:tableStyleId>
              </a:tblPr>
              <a:tblGrid>
                <a:gridCol w="3224843">
                  <a:extLst>
                    <a:ext uri="{9D8B030D-6E8A-4147-A177-3AD203B41FA5}">
                      <a16:colId xmlns:a16="http://schemas.microsoft.com/office/drawing/2014/main" val="11437230"/>
                    </a:ext>
                  </a:extLst>
                </a:gridCol>
                <a:gridCol w="2685069">
                  <a:extLst>
                    <a:ext uri="{9D8B030D-6E8A-4147-A177-3AD203B41FA5}">
                      <a16:colId xmlns:a16="http://schemas.microsoft.com/office/drawing/2014/main" val="3802640279"/>
                    </a:ext>
                  </a:extLst>
                </a:gridCol>
                <a:gridCol w="2947077">
                  <a:extLst>
                    <a:ext uri="{9D8B030D-6E8A-4147-A177-3AD203B41FA5}">
                      <a16:colId xmlns:a16="http://schemas.microsoft.com/office/drawing/2014/main" val="840458673"/>
                    </a:ext>
                  </a:extLst>
                </a:gridCol>
                <a:gridCol w="2962835">
                  <a:extLst>
                    <a:ext uri="{9D8B030D-6E8A-4147-A177-3AD203B41FA5}">
                      <a16:colId xmlns:a16="http://schemas.microsoft.com/office/drawing/2014/main" val="284362396"/>
                    </a:ext>
                  </a:extLst>
                </a:gridCol>
                <a:gridCol w="2935255">
                  <a:extLst>
                    <a:ext uri="{9D8B030D-6E8A-4147-A177-3AD203B41FA5}">
                      <a16:colId xmlns:a16="http://schemas.microsoft.com/office/drawing/2014/main" val="1234325528"/>
                    </a:ext>
                  </a:extLst>
                </a:gridCol>
                <a:gridCol w="2945107">
                  <a:extLst>
                    <a:ext uri="{9D8B030D-6E8A-4147-A177-3AD203B41FA5}">
                      <a16:colId xmlns:a16="http://schemas.microsoft.com/office/drawing/2014/main" val="2196756589"/>
                    </a:ext>
                  </a:extLst>
                </a:gridCol>
              </a:tblGrid>
              <a:tr h="1040502">
                <a:tc>
                  <a:txBody>
                    <a:bodyPr/>
                    <a:lstStyle/>
                    <a:p>
                      <a:pPr marL="33655" marR="26035" algn="ctr">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Badany wskaźnik</a:t>
                      </a:r>
                    </a:p>
                  </a:txBody>
                  <a:tcPr marL="7620" marR="12065" marT="13335" marB="0" anchor="ctr">
                    <a:solidFill>
                      <a:srgbClr val="1A688F"/>
                    </a:solidFill>
                  </a:tcPr>
                </a:tc>
                <a:tc>
                  <a:txBody>
                    <a:bodyPr/>
                    <a:lstStyle/>
                    <a:p>
                      <a:pPr marL="1270"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Jednostka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Stopień ostrzegawczy</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I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Il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III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extLst>
                  <a:ext uri="{0D108BD9-81ED-4DB2-BD59-A6C34878D82A}">
                    <a16:rowId xmlns:a16="http://schemas.microsoft.com/office/drawing/2014/main" val="1631712062"/>
                  </a:ext>
                </a:extLst>
              </a:tr>
              <a:tr h="473332">
                <a:tc>
                  <a:txBody>
                    <a:bodyPr/>
                    <a:lstStyle/>
                    <a:p>
                      <a:pPr marL="166370">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PEW w 20°C </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marL="762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µS/cm</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571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≥2400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635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≥3800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317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≥5500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323421908"/>
                  </a:ext>
                </a:extLst>
              </a:tr>
              <a:tr h="477472">
                <a:tc>
                  <a:txBody>
                    <a:bodyPr/>
                    <a:lstStyle/>
                    <a:p>
                      <a:pPr marL="127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Odczyn PH</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571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≥7,9</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635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≥8,4</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≥8,9</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807261187"/>
                  </a:ext>
                </a:extLst>
              </a:tr>
              <a:tr h="794453">
                <a:tc>
                  <a:txBody>
                    <a:bodyPr/>
                    <a:lstStyle/>
                    <a:p>
                      <a:pPr marL="26035" marR="3048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Tlen</a:t>
                      </a:r>
                    </a:p>
                    <a:p>
                      <a:pPr marL="26035" marR="3048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rozpuszczony</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L="762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mg/l O</a:t>
                      </a:r>
                      <a:r>
                        <a:rPr lang="pl-PL" sz="3000" b="1" kern="100" baseline="-250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2</a:t>
                      </a:r>
                      <a:endPar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endParaRP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254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≥12</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317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≥14</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≥16</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3322578425"/>
                  </a:ext>
                </a:extLst>
              </a:tr>
              <a:tr h="589250">
                <a:tc>
                  <a:txBody>
                    <a:bodyPr/>
                    <a:lstStyle/>
                    <a:p>
                      <a:pPr marL="76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Fosfor ogólny</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L="1270"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mg/l P</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254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≥0,40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6350"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≥0,55</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≥0,70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2109505735"/>
                  </a:ext>
                </a:extLst>
              </a:tr>
              <a:tr h="794453">
                <a:tc>
                  <a:txBody>
                    <a:bodyPr/>
                    <a:lstStyle/>
                    <a:p>
                      <a:pPr marL="50165" marR="457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Stosunek</a:t>
                      </a:r>
                    </a:p>
                    <a:p>
                      <a:pPr marL="50165" marR="457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atomów N:P</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254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≤12</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≤3</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≤1,5</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2285771347"/>
                  </a:ext>
                </a:extLst>
              </a:tr>
              <a:tr h="2015732">
                <a:tc>
                  <a:txBody>
                    <a:bodyPr/>
                    <a:lstStyle/>
                    <a:p>
                      <a:pPr marL="86995" indent="133985"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Organizmy</a:t>
                      </a:r>
                    </a:p>
                    <a:p>
                      <a:pPr marL="86995" indent="133985"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fitoplanktonowe</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R="1270"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ilość os. </a:t>
                      </a:r>
                      <a:r>
                        <a:rPr lang="pl-PL" sz="3000" b="1" i="1" kern="100" dirty="0" err="1">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Prymnesium</a:t>
                      </a:r>
                      <a:r>
                        <a:rPr lang="pl-PL" sz="3000" b="1" i="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r>
                        <a:rPr lang="pl-PL" sz="3000" b="1" i="1" kern="100" dirty="0" err="1">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parvum</a:t>
                      </a:r>
                      <a:r>
                        <a:rPr lang="pl-PL" sz="3000" b="1" i="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mln os./l</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R="635"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&gt;3</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&gt;10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&gt;100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0" lvl="0" indent="0" algn="ctr" defTabSz="914400" eaLnBrk="1" fontAlgn="auto" latinLnBrk="0" hangingPunct="1">
                        <a:lnSpc>
                          <a:spcPct val="107000"/>
                        </a:lnSpc>
                        <a:spcBef>
                          <a:spcPts val="0"/>
                        </a:spcBef>
                        <a:spcAft>
                          <a:spcPts val="800"/>
                        </a:spcAft>
                        <a:buClrTx/>
                        <a:buSzTx/>
                        <a:buFontTx/>
                        <a:buNone/>
                        <a:tabLst/>
                        <a:defRPr/>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≥300</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997553980"/>
                  </a:ext>
                </a:extLst>
              </a:tr>
            </a:tbl>
          </a:graphicData>
        </a:graphic>
      </p:graphicFrame>
    </p:spTree>
    <p:extLst>
      <p:ext uri="{BB962C8B-B14F-4D97-AF65-F5344CB8AC3E}">
        <p14:creationId xmlns:p14="http://schemas.microsoft.com/office/powerpoint/2010/main" val="1745811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Poziomy Alarmowe</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1059771" y="2102168"/>
            <a:ext cx="18533011" cy="653577"/>
          </a:xfrm>
          <a:prstGeom prst="rect">
            <a:avLst/>
          </a:prstGeom>
        </p:spPr>
        <p:txBody>
          <a:bodyPr vert="horz" wrap="square" lIns="0" tIns="12065" rIns="0" bIns="0" rtlCol="0">
            <a:spAutoFit/>
          </a:bodyPr>
          <a:lstStyle/>
          <a:p>
            <a:pPr marL="12700">
              <a:lnSpc>
                <a:spcPct val="150000"/>
              </a:lnSpc>
            </a:pPr>
            <a:r>
              <a:rPr lang="pl-PL" sz="32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Poziom ostrzegawczy</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12</a:t>
            </a:fld>
            <a:endParaRPr lang="pl-PL"/>
          </a:p>
        </p:txBody>
      </p:sp>
      <p:sp>
        <p:nvSpPr>
          <p:cNvPr id="19" name="pole tekstowe 18">
            <a:extLst>
              <a:ext uri="{FF2B5EF4-FFF2-40B4-BE49-F238E27FC236}">
                <a16:creationId xmlns:a16="http://schemas.microsoft.com/office/drawing/2014/main" id="{CE8A7A31-731D-F775-8204-73B88D6807DC}"/>
              </a:ext>
            </a:extLst>
          </p:cNvPr>
          <p:cNvSpPr txBox="1"/>
          <p:nvPr/>
        </p:nvSpPr>
        <p:spPr>
          <a:xfrm>
            <a:off x="950014" y="2690226"/>
            <a:ext cx="17940064" cy="1077218"/>
          </a:xfrm>
          <a:prstGeom prst="rect">
            <a:avLst/>
          </a:prstGeom>
          <a:noFill/>
        </p:spPr>
        <p:txBody>
          <a:bodyPr wrap="square">
            <a:spAutoFit/>
          </a:bodyPr>
          <a:lstStyle/>
          <a:p>
            <a:pPr algn="just">
              <a:lnSpc>
                <a:spcPct val="100000"/>
              </a:lnSpc>
            </a:pP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Dla punktu badanego w ramach monitoringu interwencyjnego, w którym ilość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Prymnesium</a:t>
            </a:r>
            <a:r>
              <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cf</a:t>
            </a:r>
            <a:r>
              <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 </a:t>
            </a:r>
            <a:r>
              <a:rPr lang="pl-PL" sz="32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parvum</a:t>
            </a: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została określona na poziomie od 3 do 10 mln os./l przypisuje się stopień ostrzegawczy.</a:t>
            </a:r>
          </a:p>
        </p:txBody>
      </p:sp>
      <p:sp>
        <p:nvSpPr>
          <p:cNvPr id="15" name="pole tekstowe 14">
            <a:extLst>
              <a:ext uri="{FF2B5EF4-FFF2-40B4-BE49-F238E27FC236}">
                <a16:creationId xmlns:a16="http://schemas.microsoft.com/office/drawing/2014/main" id="{0A98256C-A45E-82EA-5A5C-5FCD9F8E7ABE}"/>
              </a:ext>
            </a:extLst>
          </p:cNvPr>
          <p:cNvSpPr txBox="1"/>
          <p:nvPr/>
        </p:nvSpPr>
        <p:spPr>
          <a:xfrm>
            <a:off x="906087" y="3954894"/>
            <a:ext cx="13774189" cy="556499"/>
          </a:xfrm>
          <a:prstGeom prst="rect">
            <a:avLst/>
          </a:prstGeom>
          <a:noFill/>
        </p:spPr>
        <p:txBody>
          <a:bodyPr wrap="square">
            <a:spAutoFit/>
          </a:bodyPr>
          <a:lstStyle/>
          <a:p>
            <a:pPr marL="39370" marR="12065" indent="5715" algn="just">
              <a:lnSpc>
                <a:spcPct val="102000"/>
              </a:lnSpc>
              <a:spcAft>
                <a:spcPts val="50"/>
              </a:spcAft>
            </a:pPr>
            <a:r>
              <a:rPr lang="pl-PL" sz="32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Poziomy alarmowe dla rzek i starorzeczy</a:t>
            </a:r>
          </a:p>
        </p:txBody>
      </p:sp>
      <p:graphicFrame>
        <p:nvGraphicFramePr>
          <p:cNvPr id="16" name="Tabela 15">
            <a:extLst>
              <a:ext uri="{FF2B5EF4-FFF2-40B4-BE49-F238E27FC236}">
                <a16:creationId xmlns:a16="http://schemas.microsoft.com/office/drawing/2014/main" id="{2B03EC2C-547F-AC78-7A63-5CA05F848272}"/>
              </a:ext>
            </a:extLst>
          </p:cNvPr>
          <p:cNvGraphicFramePr>
            <a:graphicFrameLocks noGrp="1"/>
          </p:cNvGraphicFramePr>
          <p:nvPr>
            <p:extLst>
              <p:ext uri="{D42A27DB-BD31-4B8C-83A1-F6EECF244321}">
                <p14:modId xmlns:p14="http://schemas.microsoft.com/office/powerpoint/2010/main" val="462010709"/>
              </p:ext>
            </p:extLst>
          </p:nvPr>
        </p:nvGraphicFramePr>
        <p:xfrm>
          <a:off x="1069953" y="4511393"/>
          <a:ext cx="17700186" cy="6700678"/>
        </p:xfrm>
        <a:graphic>
          <a:graphicData uri="http://schemas.openxmlformats.org/drawingml/2006/table">
            <a:tbl>
              <a:tblPr firstRow="1" firstCol="1" bandRow="1">
                <a:tableStyleId>{5C22544A-7EE6-4342-B048-85BDC9FD1C3A}</a:tableStyleId>
              </a:tblPr>
              <a:tblGrid>
                <a:gridCol w="3224843">
                  <a:extLst>
                    <a:ext uri="{9D8B030D-6E8A-4147-A177-3AD203B41FA5}">
                      <a16:colId xmlns:a16="http://schemas.microsoft.com/office/drawing/2014/main" val="11437230"/>
                    </a:ext>
                  </a:extLst>
                </a:gridCol>
                <a:gridCol w="2685069">
                  <a:extLst>
                    <a:ext uri="{9D8B030D-6E8A-4147-A177-3AD203B41FA5}">
                      <a16:colId xmlns:a16="http://schemas.microsoft.com/office/drawing/2014/main" val="3802640279"/>
                    </a:ext>
                  </a:extLst>
                </a:gridCol>
                <a:gridCol w="2947077">
                  <a:extLst>
                    <a:ext uri="{9D8B030D-6E8A-4147-A177-3AD203B41FA5}">
                      <a16:colId xmlns:a16="http://schemas.microsoft.com/office/drawing/2014/main" val="840458673"/>
                    </a:ext>
                  </a:extLst>
                </a:gridCol>
                <a:gridCol w="2962835">
                  <a:extLst>
                    <a:ext uri="{9D8B030D-6E8A-4147-A177-3AD203B41FA5}">
                      <a16:colId xmlns:a16="http://schemas.microsoft.com/office/drawing/2014/main" val="284362396"/>
                    </a:ext>
                  </a:extLst>
                </a:gridCol>
                <a:gridCol w="2935255">
                  <a:extLst>
                    <a:ext uri="{9D8B030D-6E8A-4147-A177-3AD203B41FA5}">
                      <a16:colId xmlns:a16="http://schemas.microsoft.com/office/drawing/2014/main" val="1234325528"/>
                    </a:ext>
                  </a:extLst>
                </a:gridCol>
                <a:gridCol w="2945107">
                  <a:extLst>
                    <a:ext uri="{9D8B030D-6E8A-4147-A177-3AD203B41FA5}">
                      <a16:colId xmlns:a16="http://schemas.microsoft.com/office/drawing/2014/main" val="2196756589"/>
                    </a:ext>
                  </a:extLst>
                </a:gridCol>
              </a:tblGrid>
              <a:tr h="1040502">
                <a:tc>
                  <a:txBody>
                    <a:bodyPr/>
                    <a:lstStyle/>
                    <a:p>
                      <a:pPr marL="33655" marR="26035" algn="ctr">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Badany wskaźnik</a:t>
                      </a:r>
                    </a:p>
                  </a:txBody>
                  <a:tcPr marL="7620" marR="12065" marT="13335" marB="0" anchor="ctr">
                    <a:solidFill>
                      <a:srgbClr val="1A688F"/>
                    </a:solidFill>
                  </a:tcPr>
                </a:tc>
                <a:tc>
                  <a:txBody>
                    <a:bodyPr/>
                    <a:lstStyle/>
                    <a:p>
                      <a:pPr marL="1270" algn="ctr">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Jednostka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Stopień ostrzegawczy</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I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a:effectLst/>
                          <a:latin typeface="Lato Black" panose="020F0502020204030203" pitchFamily="34" charset="0"/>
                          <a:ea typeface="Lato Black" panose="020F0502020204030203" pitchFamily="34" charset="0"/>
                          <a:cs typeface="Lato Black" panose="020F0502020204030203" pitchFamily="34" charset="0"/>
                        </a:rPr>
                        <a:t>Il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tc>
                  <a:txBody>
                    <a:bodyPr/>
                    <a:lstStyle/>
                    <a:p>
                      <a:pPr algn="ctr">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III stopień zagrożenia</a:t>
                      </a:r>
                    </a:p>
                  </a:txBody>
                  <a:tcPr marL="7620" marR="12065" marT="13335" marB="0" anchor="ctr">
                    <a:lnB w="19050" cap="flat" cmpd="sng" algn="ctr">
                      <a:solidFill>
                        <a:srgbClr val="1A688F"/>
                      </a:solidFill>
                      <a:prstDash val="solid"/>
                      <a:round/>
                      <a:headEnd type="none" w="med" len="med"/>
                      <a:tailEnd type="none" w="med" len="med"/>
                    </a:lnB>
                    <a:solidFill>
                      <a:srgbClr val="1A688F"/>
                    </a:solidFill>
                  </a:tcPr>
                </a:tc>
                <a:extLst>
                  <a:ext uri="{0D108BD9-81ED-4DB2-BD59-A6C34878D82A}">
                    <a16:rowId xmlns:a16="http://schemas.microsoft.com/office/drawing/2014/main" val="1631712062"/>
                  </a:ext>
                </a:extLst>
              </a:tr>
              <a:tr h="473332">
                <a:tc>
                  <a:txBody>
                    <a:bodyPr/>
                    <a:lstStyle/>
                    <a:p>
                      <a:pPr marL="166370">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PEW w 20°C </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marL="762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µS/cm</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≥1350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≥1600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≥1998</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323421908"/>
                  </a:ext>
                </a:extLst>
              </a:tr>
              <a:tr h="477472">
                <a:tc>
                  <a:txBody>
                    <a:bodyPr/>
                    <a:lstStyle/>
                    <a:p>
                      <a:pPr marL="127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Odczyn PH</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≥7,9</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≥8,4</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≥8,9</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807261187"/>
                  </a:ext>
                </a:extLst>
              </a:tr>
              <a:tr h="794453">
                <a:tc>
                  <a:txBody>
                    <a:bodyPr/>
                    <a:lstStyle/>
                    <a:p>
                      <a:pPr marL="26035" marR="3048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Tlen</a:t>
                      </a:r>
                    </a:p>
                    <a:p>
                      <a:pPr marL="26035" marR="3048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rozpuszczony</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L="7620"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mg/l O</a:t>
                      </a:r>
                      <a:r>
                        <a:rPr lang="pl-PL" sz="3000" b="1" kern="100" baseline="-250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2</a:t>
                      </a:r>
                      <a:endPar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endParaRP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≥12</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≥13</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≥14</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3322578425"/>
                  </a:ext>
                </a:extLst>
              </a:tr>
              <a:tr h="589250">
                <a:tc>
                  <a:txBody>
                    <a:bodyPr/>
                    <a:lstStyle/>
                    <a:p>
                      <a:pPr marL="76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Fosfor ogólny</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L="1270"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mg/l P</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≥0,40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≥0,55</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≥0,70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2109505735"/>
                  </a:ext>
                </a:extLst>
              </a:tr>
              <a:tr h="794453">
                <a:tc>
                  <a:txBody>
                    <a:bodyPr/>
                    <a:lstStyle/>
                    <a:p>
                      <a:pPr marL="50165" marR="457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Stosunek</a:t>
                      </a:r>
                    </a:p>
                    <a:p>
                      <a:pPr marL="50165" marR="45720"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 atomów N:P</a:t>
                      </a:r>
                    </a:p>
                  </a:txBody>
                  <a:tcPr marL="7620" marR="12065" marT="13335" marB="0">
                    <a:lnR w="19050" cap="flat" cmpd="sng" algn="ctr">
                      <a:solidFill>
                        <a:srgbClr val="1A688F"/>
                      </a:solidFill>
                      <a:prstDash val="solid"/>
                      <a:round/>
                      <a:headEnd type="none" w="med" len="med"/>
                      <a:tailEnd type="none" w="med" len="med"/>
                    </a:lnR>
                    <a:solidFill>
                      <a:srgbClr val="1A688F"/>
                    </a:solidFill>
                  </a:tcPr>
                </a:tc>
                <a:tc>
                  <a:txBody>
                    <a:bodyPr/>
                    <a:lstStyle/>
                    <a:p>
                      <a:pP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≤23</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≤12</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≤3</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2285771347"/>
                  </a:ext>
                </a:extLst>
              </a:tr>
              <a:tr h="2015732">
                <a:tc>
                  <a:txBody>
                    <a:bodyPr/>
                    <a:lstStyle/>
                    <a:p>
                      <a:pPr marL="86995" indent="133985"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Organizmy</a:t>
                      </a:r>
                    </a:p>
                    <a:p>
                      <a:pPr marL="86995" indent="133985" algn="l">
                        <a:lnSpc>
                          <a:spcPct val="107000"/>
                        </a:lnSpc>
                        <a:spcAft>
                          <a:spcPts val="800"/>
                        </a:spcAft>
                      </a:pPr>
                      <a:r>
                        <a:rPr lang="pl-PL" sz="3000" kern="100" dirty="0">
                          <a:effectLst/>
                          <a:latin typeface="Lato Black" panose="020F0502020204030203" pitchFamily="34" charset="0"/>
                          <a:ea typeface="Lato Black" panose="020F0502020204030203" pitchFamily="34" charset="0"/>
                          <a:cs typeface="Lato Black" panose="020F0502020204030203" pitchFamily="34" charset="0"/>
                        </a:rPr>
                        <a:t>fitoplanktonowe</a:t>
                      </a:r>
                    </a:p>
                  </a:txBody>
                  <a:tcPr marL="7620" marR="12065" marT="13335" marB="0" anchor="ctr">
                    <a:lnR w="19050" cap="flat" cmpd="sng" algn="ctr">
                      <a:solidFill>
                        <a:srgbClr val="1A688F"/>
                      </a:solidFill>
                      <a:prstDash val="solid"/>
                      <a:round/>
                      <a:headEnd type="none" w="med" len="med"/>
                      <a:tailEnd type="none" w="med" len="med"/>
                    </a:lnR>
                    <a:solidFill>
                      <a:srgbClr val="1A688F"/>
                    </a:solidFill>
                  </a:tcPr>
                </a:tc>
                <a:tc>
                  <a:txBody>
                    <a:bodyPr/>
                    <a:lstStyle/>
                    <a:p>
                      <a:pPr marR="1270"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ilość os. </a:t>
                      </a:r>
                      <a:r>
                        <a:rPr lang="pl-PL" sz="3000" b="1" i="1" kern="100" dirty="0" err="1">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Prymnesium</a:t>
                      </a:r>
                      <a:r>
                        <a:rPr lang="pl-PL" sz="3000" b="1" i="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r>
                        <a:rPr lang="pl-PL" sz="3000" b="1" i="1" kern="100" dirty="0" err="1">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parvum</a:t>
                      </a:r>
                      <a:r>
                        <a:rPr lang="pl-PL" sz="3000" b="1" i="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mln os./l</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R="635"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&gt;3</a:t>
                      </a:r>
                    </a:p>
                  </a:txBody>
                  <a:tcPr marL="7620" marR="12065" marT="13335"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≥10</a:t>
                      </a:r>
                    </a:p>
                    <a:p>
                      <a:pPr marL="0" marR="635" algn="ctr">
                        <a:lnSpc>
                          <a:spcPct val="107000"/>
                        </a:lnSpc>
                        <a:spcAft>
                          <a:spcPts val="800"/>
                        </a:spcAft>
                      </a:pPr>
                      <a:r>
                        <a:rPr lang="pl-PL" sz="3000" b="1" kern="10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 </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algn="ctr">
                        <a:lnSpc>
                          <a:spcPct val="107000"/>
                        </a:lnSpc>
                        <a:spcAft>
                          <a:spcPts val="800"/>
                        </a:spcAft>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≥50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tc>
                  <a:txBody>
                    <a:bodyPr/>
                    <a:lstStyle/>
                    <a:p>
                      <a:pPr marL="0" marR="635" lvl="0" indent="0" algn="ctr" defTabSz="914400" eaLnBrk="1" fontAlgn="auto" latinLnBrk="0" hangingPunct="1">
                        <a:lnSpc>
                          <a:spcPct val="107000"/>
                        </a:lnSpc>
                        <a:spcBef>
                          <a:spcPts val="0"/>
                        </a:spcBef>
                        <a:spcAft>
                          <a:spcPts val="800"/>
                        </a:spcAft>
                        <a:buClrTx/>
                        <a:buSzTx/>
                        <a:buFontTx/>
                        <a:buNone/>
                        <a:tabLst/>
                        <a:defRPr/>
                      </a:pPr>
                      <a:r>
                        <a:rPr lang="pl-PL" sz="3000" b="1" kern="100" dirty="0">
                          <a:solidFill>
                            <a:srgbClr val="1A688F"/>
                          </a:solidFill>
                          <a:effectLst/>
                          <a:latin typeface="Lato Light" panose="020F0502020204030203" pitchFamily="34" charset="0"/>
                          <a:ea typeface="Lato Light" panose="020F0502020204030203" pitchFamily="34" charset="0"/>
                          <a:cs typeface="Lato Light" panose="020F0502020204030203" pitchFamily="34" charset="0"/>
                        </a:rPr>
                        <a:t>≥100</a:t>
                      </a:r>
                    </a:p>
                  </a:txBody>
                  <a:tcPr marL="6350" marR="13970" marT="8890" marB="0" anchor="ctr">
                    <a:lnL w="19050" cap="flat" cmpd="sng" algn="ctr">
                      <a:solidFill>
                        <a:srgbClr val="1A688F"/>
                      </a:solidFill>
                      <a:prstDash val="solid"/>
                      <a:round/>
                      <a:headEnd type="none" w="med" len="med"/>
                      <a:tailEnd type="none" w="med" len="med"/>
                    </a:lnL>
                    <a:lnR w="19050" cap="flat" cmpd="sng" algn="ctr">
                      <a:solidFill>
                        <a:srgbClr val="1A688F"/>
                      </a:solidFill>
                      <a:prstDash val="solid"/>
                      <a:round/>
                      <a:headEnd type="none" w="med" len="med"/>
                      <a:tailEnd type="none" w="med" len="med"/>
                    </a:lnR>
                    <a:lnT w="19050" cap="flat" cmpd="sng" algn="ctr">
                      <a:solidFill>
                        <a:srgbClr val="1A688F"/>
                      </a:solidFill>
                      <a:prstDash val="solid"/>
                      <a:round/>
                      <a:headEnd type="none" w="med" len="med"/>
                      <a:tailEnd type="none" w="med" len="med"/>
                    </a:lnT>
                    <a:lnB w="19050" cap="flat" cmpd="sng" algn="ctr">
                      <a:solidFill>
                        <a:srgbClr val="1A688F"/>
                      </a:solidFill>
                      <a:prstDash val="solid"/>
                      <a:round/>
                      <a:headEnd type="none" w="med" len="med"/>
                      <a:tailEnd type="none" w="med" len="med"/>
                    </a:lnB>
                    <a:solidFill>
                      <a:schemeClr val="bg1"/>
                    </a:solidFill>
                  </a:tcPr>
                </a:tc>
                <a:extLst>
                  <a:ext uri="{0D108BD9-81ED-4DB2-BD59-A6C34878D82A}">
                    <a16:rowId xmlns:a16="http://schemas.microsoft.com/office/drawing/2014/main" val="1997553980"/>
                  </a:ext>
                </a:extLst>
              </a:tr>
            </a:tbl>
          </a:graphicData>
        </a:graphic>
      </p:graphicFrame>
    </p:spTree>
    <p:extLst>
      <p:ext uri="{BB962C8B-B14F-4D97-AF65-F5344CB8AC3E}">
        <p14:creationId xmlns:p14="http://schemas.microsoft.com/office/powerpoint/2010/main" val="3650388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59771" y="710905"/>
            <a:ext cx="15706966" cy="691215"/>
          </a:xfrm>
          <a:prstGeom prst="rect">
            <a:avLst/>
          </a:prstGeom>
        </p:spPr>
        <p:txBody>
          <a:bodyPr vert="horz" wrap="square" lIns="0" tIns="13970" rIns="0" bIns="0" rtlCol="0">
            <a:spAutoFit/>
          </a:bodyPr>
          <a:lstStyle/>
          <a:p>
            <a:pPr marL="12700">
              <a:lnSpc>
                <a:spcPct val="100000"/>
              </a:lnSpc>
              <a:spcBef>
                <a:spcPts val="110"/>
              </a:spcBef>
            </a:pPr>
            <a:r>
              <a:rPr lang="pl-PL" sz="4400" b="1" spc="-100" dirty="0"/>
              <a:t>Odziaływanie wód słonych na środowisko, człowieka i gospodarkę</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3"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4"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4344411" y="2320035"/>
            <a:ext cx="14052077" cy="2966838"/>
          </a:xfrm>
          <a:prstGeom prst="rect">
            <a:avLst/>
          </a:prstGeom>
        </p:spPr>
        <p:txBody>
          <a:bodyPr vert="horz" wrap="square" lIns="0" tIns="12065" rIns="0" bIns="0" rtlCol="0">
            <a:spAutoFit/>
          </a:bodyPr>
          <a:lstStyle/>
          <a:p>
            <a:pPr marL="12700"/>
            <a:r>
              <a:rPr lang="pl-PL" sz="3200" b="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Negatywny wpływ wód słonych na środowisko:</a:t>
            </a:r>
          </a:p>
          <a:p>
            <a:pPr marL="469900" indent="-457200">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Niszczenie mikroorganizmów powodujących samooczyszczanie się wód;</a:t>
            </a:r>
          </a:p>
          <a:p>
            <a:pPr marL="469900" indent="-457200">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Zmiany we florze i faunie ekosystemów wodnych;</a:t>
            </a:r>
          </a:p>
          <a:p>
            <a:pPr marL="469900" indent="-457200">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 skrajnych przypadkach – całkowity zanik życia biologicznego </a:t>
            </a:r>
            <a:b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b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 środowiskach wodnych.</a:t>
            </a:r>
          </a:p>
          <a:p>
            <a:pPr marL="12700"/>
            <a:endParaRPr lang="pl-PL" sz="3200" b="1" spc="-10"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13</a:t>
            </a:fld>
            <a:endParaRPr lang="pl-PL"/>
          </a:p>
        </p:txBody>
      </p:sp>
      <p:sp>
        <p:nvSpPr>
          <p:cNvPr id="19" name="pole tekstowe 18">
            <a:extLst>
              <a:ext uri="{FF2B5EF4-FFF2-40B4-BE49-F238E27FC236}">
                <a16:creationId xmlns:a16="http://schemas.microsoft.com/office/drawing/2014/main" id="{CE8A7A31-731D-F775-8204-73B88D6807DC}"/>
              </a:ext>
            </a:extLst>
          </p:cNvPr>
          <p:cNvSpPr txBox="1"/>
          <p:nvPr/>
        </p:nvSpPr>
        <p:spPr>
          <a:xfrm>
            <a:off x="4344409" y="7642688"/>
            <a:ext cx="14213047" cy="2923877"/>
          </a:xfrm>
          <a:prstGeom prst="rect">
            <a:avLst/>
          </a:prstGeom>
          <a:noFill/>
        </p:spPr>
        <p:txBody>
          <a:bodyPr wrap="square">
            <a:spAutoFit/>
          </a:bodyPr>
          <a:lstStyle/>
          <a:p>
            <a:pPr algn="just">
              <a:lnSpc>
                <a:spcPct val="100000"/>
              </a:lnSpc>
            </a:pPr>
            <a:r>
              <a:rPr lang="pl-PL" sz="3200" b="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Negatywny</a:t>
            </a: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a:t>
            </a:r>
            <a:r>
              <a:rPr lang="pl-PL" sz="3200" b="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wpływ na gospodarkę: </a:t>
            </a:r>
          </a:p>
          <a:p>
            <a:pPr algn="just">
              <a:lnSpc>
                <a:spcPct val="100000"/>
              </a:lnSpc>
            </a:pP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Nadmierne zasolenie samej rzeki Wisły powoduje straty od 100 do 250 mln dolarów rocznie </a:t>
            </a:r>
            <a:r>
              <a:rPr lang="pl-PL" sz="20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(Chaber, </a:t>
            </a:r>
            <a:r>
              <a:rPr lang="pl-PL" sz="2000" i="1"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Krogulski</a:t>
            </a:r>
            <a:r>
              <a:rPr lang="pl-PL" sz="20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 1997; Program zagospodarowania… 1992). </a:t>
            </a:r>
            <a:endPar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a:p>
            <a:pPr algn="just">
              <a:lnSpc>
                <a:spcPct val="100000"/>
              </a:lnSpc>
            </a:pPr>
            <a:r>
              <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 przypadku Odry kwoty te są bardzo zbliżone. </a:t>
            </a:r>
            <a:r>
              <a:rPr lang="pl-PL" sz="2000" i="1" dirty="0">
                <a:solidFill>
                  <a:srgbClr val="1A688F"/>
                </a:solidFill>
                <a:latin typeface="Lato Light" panose="020F0502020204030203" pitchFamily="34" charset="0"/>
                <a:ea typeface="Lato Light" panose="020F0502020204030203" pitchFamily="34" charset="0"/>
                <a:cs typeface="Lato Light" panose="020F0502020204030203" pitchFamily="34" charset="0"/>
              </a:rPr>
              <a:t>(A. Smoliński, Gospodarka zasolonymi wodami kopalnianymi, kwartalnik Górnictwo i Środowisko 1/2006).</a:t>
            </a:r>
            <a:endParaRPr lang="pl-PL" sz="3200" i="1"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a:p>
            <a:pPr algn="just">
              <a:lnSpc>
                <a:spcPct val="100000"/>
              </a:lnSpc>
            </a:pPr>
            <a:endPar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5" name="pole tekstowe 14">
            <a:extLst>
              <a:ext uri="{FF2B5EF4-FFF2-40B4-BE49-F238E27FC236}">
                <a16:creationId xmlns:a16="http://schemas.microsoft.com/office/drawing/2014/main" id="{0A98256C-A45E-82EA-5A5C-5FCD9F8E7ABE}"/>
              </a:ext>
            </a:extLst>
          </p:cNvPr>
          <p:cNvSpPr txBox="1"/>
          <p:nvPr/>
        </p:nvSpPr>
        <p:spPr>
          <a:xfrm>
            <a:off x="4344410" y="5385087"/>
            <a:ext cx="14213046" cy="1573957"/>
          </a:xfrm>
          <a:prstGeom prst="rect">
            <a:avLst/>
          </a:prstGeom>
          <a:noFill/>
        </p:spPr>
        <p:txBody>
          <a:bodyPr wrap="square">
            <a:spAutoFit/>
          </a:bodyPr>
          <a:lstStyle/>
          <a:p>
            <a:pPr marL="39370" marR="12065" indent="5715" algn="l">
              <a:lnSpc>
                <a:spcPct val="102000"/>
              </a:lnSpc>
              <a:spcAft>
                <a:spcPts val="50"/>
              </a:spcAft>
            </a:pPr>
            <a:r>
              <a:rPr lang="pl-PL" sz="3200" b="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Negatywny wpływ na zdrowie człowieka: </a:t>
            </a:r>
          </a:p>
          <a:p>
            <a:pPr marL="496570" marR="12065" indent="-457200" algn="l">
              <a:lnSpc>
                <a:spcPct val="102000"/>
              </a:lnSpc>
              <a:spcAft>
                <a:spcPts val="50"/>
              </a:spcAft>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Występowanie w wodzie pitnej stężeń siarczanów powyżej 1000 mg/dm</a:t>
            </a:r>
            <a:r>
              <a:rPr lang="pl-PL" sz="3200" spc="-10" baseline="30000" dirty="0">
                <a:solidFill>
                  <a:srgbClr val="1A688F"/>
                </a:solidFill>
                <a:latin typeface="Lato Light" panose="020F0502020204030203" pitchFamily="34" charset="0"/>
                <a:ea typeface="Lato Light" panose="020F0502020204030203" pitchFamily="34" charset="0"/>
                <a:cs typeface="Lato Light" panose="020F0502020204030203" pitchFamily="34" charset="0"/>
              </a:rPr>
              <a:t>3 </a:t>
            </a: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oddziałuje niekorzystnie na układ pokarmowy człowieka.</a:t>
            </a:r>
          </a:p>
        </p:txBody>
      </p:sp>
      <p:pic>
        <p:nvPicPr>
          <p:cNvPr id="16" name="Grafika 15" descr="Monety kontur">
            <a:extLst>
              <a:ext uri="{FF2B5EF4-FFF2-40B4-BE49-F238E27FC236}">
                <a16:creationId xmlns:a16="http://schemas.microsoft.com/office/drawing/2014/main" id="{E13DD025-F910-6B66-30BA-EA4596F602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1699" y="7423241"/>
            <a:ext cx="3175204" cy="3175204"/>
          </a:xfrm>
          <a:prstGeom prst="rect">
            <a:avLst/>
          </a:prstGeom>
        </p:spPr>
      </p:pic>
      <p:pic>
        <p:nvPicPr>
          <p:cNvPr id="26" name="Grafika 25" descr="Użytkownicy z wypełnieniem pełnym">
            <a:extLst>
              <a:ext uri="{FF2B5EF4-FFF2-40B4-BE49-F238E27FC236}">
                <a16:creationId xmlns:a16="http://schemas.microsoft.com/office/drawing/2014/main" id="{E8B86F05-9D40-9A86-C269-19CB1C72B59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1699" y="4758729"/>
            <a:ext cx="3175204" cy="3175204"/>
          </a:xfrm>
          <a:prstGeom prst="rect">
            <a:avLst/>
          </a:prstGeom>
        </p:spPr>
      </p:pic>
      <p:pic>
        <p:nvPicPr>
          <p:cNvPr id="28" name="Grafika 27" descr="Karp koi z wypełnieniem pełnym">
            <a:extLst>
              <a:ext uri="{FF2B5EF4-FFF2-40B4-BE49-F238E27FC236}">
                <a16:creationId xmlns:a16="http://schemas.microsoft.com/office/drawing/2014/main" id="{49BFD591-5C6C-224E-63E8-FC2A080B13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1824" y="1985335"/>
            <a:ext cx="3175204" cy="3175204"/>
          </a:xfrm>
          <a:prstGeom prst="rect">
            <a:avLst/>
          </a:prstGeom>
        </p:spPr>
      </p:pic>
    </p:spTree>
    <p:extLst>
      <p:ext uri="{BB962C8B-B14F-4D97-AF65-F5344CB8AC3E}">
        <p14:creationId xmlns:p14="http://schemas.microsoft.com/office/powerpoint/2010/main" val="988436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59771" y="710905"/>
            <a:ext cx="15706966" cy="691215"/>
          </a:xfrm>
          <a:prstGeom prst="rect">
            <a:avLst/>
          </a:prstGeom>
        </p:spPr>
        <p:txBody>
          <a:bodyPr vert="horz" wrap="square" lIns="0" tIns="13970" rIns="0" bIns="0" rtlCol="0">
            <a:spAutoFit/>
          </a:bodyPr>
          <a:lstStyle/>
          <a:p>
            <a:pPr marL="12700">
              <a:lnSpc>
                <a:spcPct val="100000"/>
              </a:lnSpc>
              <a:spcBef>
                <a:spcPts val="110"/>
              </a:spcBef>
            </a:pPr>
            <a:r>
              <a:rPr lang="pl-PL" sz="4300" b="1" spc="-100" dirty="0"/>
              <a:t>Gospodarka wodami zasolonymi a ochrona wód powierzchniowych</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3"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4" cstate="print"/>
          <a:stretch>
            <a:fillRect/>
          </a:stretch>
        </p:blipFill>
        <p:spPr>
          <a:xfrm>
            <a:off x="17041040" y="997702"/>
            <a:ext cx="1516417" cy="336303"/>
          </a:xfrm>
          <a:prstGeom prst="rect">
            <a:avLst/>
          </a:prstGeom>
        </p:spPr>
      </p:pic>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14</a:t>
            </a:fld>
            <a:endParaRPr lang="pl-PL"/>
          </a:p>
        </p:txBody>
      </p:sp>
      <p:sp>
        <p:nvSpPr>
          <p:cNvPr id="10" name="pole tekstowe 9">
            <a:extLst>
              <a:ext uri="{FF2B5EF4-FFF2-40B4-BE49-F238E27FC236}">
                <a16:creationId xmlns:a16="http://schemas.microsoft.com/office/drawing/2014/main" id="{CFBACB63-F7B8-736C-C6EE-200303E5AA1A}"/>
              </a:ext>
            </a:extLst>
          </p:cNvPr>
          <p:cNvSpPr txBox="1"/>
          <p:nvPr/>
        </p:nvSpPr>
        <p:spPr>
          <a:xfrm>
            <a:off x="1059771" y="2601268"/>
            <a:ext cx="17497686" cy="2554545"/>
          </a:xfrm>
          <a:prstGeom prst="rect">
            <a:avLst/>
          </a:prstGeom>
          <a:noFill/>
        </p:spPr>
        <p:txBody>
          <a:bodyPr wrap="square">
            <a:spAutoFit/>
          </a:bodyPr>
          <a:lstStyle/>
          <a:p>
            <a:pPr algn="just">
              <a:lnSpc>
                <a:spcPct val="100000"/>
              </a:lnSpc>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Działalność górnicza prowadzi do wypompowywania na powierzchnię i odprowadzania do cieków powierzchniowych zasolonych wód dołowych. Zrzuty te zawierające wysokie stężenia jonów chlorkowych i siarczanowych, stanowią istotne źródło zanieczyszczeń jednolitych części wód powierzchniowych (JCWP). W sytuacji, kiedy kilka kopalń odprowadza wody dołowe do tej samej jednolitej części wód powierzchniowych dochodzi do oddziaływania skumulowanego.</a:t>
            </a:r>
            <a:endParaRPr lang="pl-PL" sz="3200"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12" name="Obraz 11" descr="Obraz zawierający niebo, fabryka, budynek, na wolnym powietrzu&#10;&#10;Opis wygenerowany automatycznie">
            <a:extLst>
              <a:ext uri="{FF2B5EF4-FFF2-40B4-BE49-F238E27FC236}">
                <a16:creationId xmlns:a16="http://schemas.microsoft.com/office/drawing/2014/main" id="{92EB431E-477A-F90E-D991-B30CAEA35D2E}"/>
              </a:ext>
            </a:extLst>
          </p:cNvPr>
          <p:cNvPicPr>
            <a:picLocks noChangeAspect="1"/>
          </p:cNvPicPr>
          <p:nvPr/>
        </p:nvPicPr>
        <p:blipFill rotWithShape="1">
          <a:blip r:embed="rId5">
            <a:extLst>
              <a:ext uri="{28A0092B-C50C-407E-A947-70E740481C1C}">
                <a14:useLocalDpi xmlns:a14="http://schemas.microsoft.com/office/drawing/2010/main" val="0"/>
              </a:ext>
            </a:extLst>
          </a:blip>
          <a:srcRect l="-24" t="45982" r="186" b="10783"/>
          <a:stretch/>
        </p:blipFill>
        <p:spPr>
          <a:xfrm>
            <a:off x="0" y="5636809"/>
            <a:ext cx="19656425" cy="5672542"/>
          </a:xfrm>
          <a:prstGeom prst="rect">
            <a:avLst/>
          </a:prstGeom>
        </p:spPr>
      </p:pic>
      <p:sp>
        <p:nvSpPr>
          <p:cNvPr id="15" name="pole tekstowe 14">
            <a:extLst>
              <a:ext uri="{FF2B5EF4-FFF2-40B4-BE49-F238E27FC236}">
                <a16:creationId xmlns:a16="http://schemas.microsoft.com/office/drawing/2014/main" id="{F1C6DBAB-3609-64FF-4763-59CB1E8A2AA7}"/>
              </a:ext>
            </a:extLst>
          </p:cNvPr>
          <p:cNvSpPr txBox="1"/>
          <p:nvPr/>
        </p:nvSpPr>
        <p:spPr>
          <a:xfrm>
            <a:off x="12388893" y="10940018"/>
            <a:ext cx="10097146" cy="369332"/>
          </a:xfrm>
          <a:prstGeom prst="rect">
            <a:avLst/>
          </a:prstGeom>
          <a:noFill/>
        </p:spPr>
        <p:txBody>
          <a:bodyPr wrap="square">
            <a:spAutoFit/>
          </a:bodyPr>
          <a:lstStyle/>
          <a:p>
            <a:r>
              <a:rPr lang="pl-PL" dirty="0">
                <a:solidFill>
                  <a:schemeClr val="bg1"/>
                </a:solidFill>
                <a:latin typeface="Lato Light" panose="020F0502020204030203" pitchFamily="34" charset="0"/>
                <a:ea typeface="Lato Light" panose="020F0502020204030203" pitchFamily="34" charset="0"/>
                <a:cs typeface="Lato Light" panose="020F0502020204030203" pitchFamily="34" charset="0"/>
              </a:rPr>
              <a:t>Źródło: wikipedia.org/wiki/Kopalnia_W%C4%99gla_Kamiennego_Janina</a:t>
            </a:r>
          </a:p>
        </p:txBody>
      </p:sp>
    </p:spTree>
    <p:extLst>
      <p:ext uri="{BB962C8B-B14F-4D97-AF65-F5344CB8AC3E}">
        <p14:creationId xmlns:p14="http://schemas.microsoft.com/office/powerpoint/2010/main" val="1423423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59771" y="710905"/>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Metody ochrony wód powierzchniowych</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3"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4" cstate="print"/>
          <a:stretch>
            <a:fillRect/>
          </a:stretch>
        </p:blipFill>
        <p:spPr>
          <a:xfrm>
            <a:off x="17041040" y="997702"/>
            <a:ext cx="1516417" cy="336303"/>
          </a:xfrm>
          <a:prstGeom prst="rect">
            <a:avLst/>
          </a:prstGeom>
        </p:spPr>
      </p:pic>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15</a:t>
            </a:fld>
            <a:endParaRPr lang="pl-PL"/>
          </a:p>
        </p:txBody>
      </p:sp>
      <p:sp>
        <p:nvSpPr>
          <p:cNvPr id="10" name="pole tekstowe 9">
            <a:extLst>
              <a:ext uri="{FF2B5EF4-FFF2-40B4-BE49-F238E27FC236}">
                <a16:creationId xmlns:a16="http://schemas.microsoft.com/office/drawing/2014/main" id="{CFBACB63-F7B8-736C-C6EE-200303E5AA1A}"/>
              </a:ext>
            </a:extLst>
          </p:cNvPr>
          <p:cNvSpPr txBox="1"/>
          <p:nvPr/>
        </p:nvSpPr>
        <p:spPr>
          <a:xfrm>
            <a:off x="1059771" y="5727125"/>
            <a:ext cx="17497686" cy="4524315"/>
          </a:xfrm>
          <a:prstGeom prst="rect">
            <a:avLst/>
          </a:prstGeom>
          <a:noFill/>
        </p:spPr>
        <p:txBody>
          <a:bodyPr wrap="square">
            <a:spAutoFit/>
          </a:bodyPr>
          <a:lstStyle/>
          <a:p>
            <a:pPr marL="457200" indent="-457200" algn="just">
              <a:lnSpc>
                <a:spcPct val="100000"/>
              </a:lnSpc>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Wyeliminowanie jednoczesności zdarzeń (zrzuty słonych wód kopalnianych nie powinny odbywać się w tym samym czasie, tak by ładunek chlorków nie sumował się);</a:t>
            </a:r>
          </a:p>
          <a:p>
            <a:pPr marL="457200" indent="-457200" algn="just">
              <a:lnSpc>
                <a:spcPct val="100000"/>
              </a:lnSpc>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Czasowe gromadzenie słonych wód kopalnianych w zbiornikach retencyjnych i kontrolowane ich odprowadzanie w okresach wysokich przepływów w rzekach tak, aby nie przekraczać akceptowalnego stężenia sumy chlorków i siarczanów, dopuszczalnego dla danego odcinka rzeki;</a:t>
            </a:r>
          </a:p>
          <a:p>
            <a:pPr marL="457200" indent="-457200" algn="just">
              <a:lnSpc>
                <a:spcPct val="100000"/>
              </a:lnSpc>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Wybór do eksploatacji pokładów charakteryzujących się dopływem </a:t>
            </a:r>
            <a:r>
              <a:rPr lang="pl-PL" sz="3200" spc="-10">
                <a:solidFill>
                  <a:srgbClr val="1A688F"/>
                </a:solidFill>
                <a:latin typeface="Lato Light" panose="020F0502020204030203" pitchFamily="34" charset="0"/>
                <a:ea typeface="Lato Light" panose="020F0502020204030203" pitchFamily="34" charset="0"/>
                <a:cs typeface="Lato Light" panose="020F0502020204030203" pitchFamily="34" charset="0"/>
              </a:rPr>
              <a:t>wód o </a:t>
            </a: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możliwie najmniejszym ładunku soli </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(Chaber, </a:t>
            </a:r>
            <a:r>
              <a:rPr lang="pl-PL" sz="2000" i="1" spc="-10"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Krogulski</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1996, 1997, 1998)</a:t>
            </a: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a:t>
            </a:r>
          </a:p>
          <a:p>
            <a:pPr marL="457200" indent="-457200" algn="just">
              <a:lnSpc>
                <a:spcPct val="100000"/>
              </a:lnSpc>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Magazynowanie wód słonych w zrobach poeksploatacyjnych, </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(Chaber, </a:t>
            </a:r>
            <a:r>
              <a:rPr lang="pl-PL" sz="2000" i="1" spc="-10"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Krogulski</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1996, 1997, 1998)</a:t>
            </a: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a:t>
            </a:r>
          </a:p>
          <a:p>
            <a:pPr marL="457200" indent="-457200" algn="just">
              <a:lnSpc>
                <a:spcPct val="100000"/>
              </a:lnSpc>
              <a:buFont typeface="Wingdings" panose="05000000000000000000" pitchFamily="2" charset="2"/>
              <a:buChar char="Ø"/>
            </a:pPr>
            <a:r>
              <a:rPr lang="pl-PL" sz="3200"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Recyrkulacji wód zasolonych </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(Chaber, </a:t>
            </a:r>
            <a:r>
              <a:rPr lang="pl-PL" sz="2000" i="1" spc="-10" dirty="0" err="1">
                <a:solidFill>
                  <a:srgbClr val="1A688F"/>
                </a:solidFill>
                <a:latin typeface="Lato Light" panose="020F0502020204030203" pitchFamily="34" charset="0"/>
                <a:ea typeface="Lato Light" panose="020F0502020204030203" pitchFamily="34" charset="0"/>
                <a:cs typeface="Lato Light" panose="020F0502020204030203" pitchFamily="34" charset="0"/>
              </a:rPr>
              <a:t>Krogulski</a:t>
            </a:r>
            <a:r>
              <a:rPr lang="pl-PL" sz="20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rPr>
              <a:t> 1996, 1997, 1998).</a:t>
            </a:r>
            <a:endParaRPr lang="pl-PL" sz="3200" i="1" spc="-10" dirty="0">
              <a:solidFill>
                <a:srgbClr val="1A688F"/>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5" name="pole tekstowe 14">
            <a:extLst>
              <a:ext uri="{FF2B5EF4-FFF2-40B4-BE49-F238E27FC236}">
                <a16:creationId xmlns:a16="http://schemas.microsoft.com/office/drawing/2014/main" id="{F1C6DBAB-3609-64FF-4763-59CB1E8A2AA7}"/>
              </a:ext>
            </a:extLst>
          </p:cNvPr>
          <p:cNvSpPr txBox="1"/>
          <p:nvPr/>
        </p:nvSpPr>
        <p:spPr>
          <a:xfrm>
            <a:off x="12388893" y="10940018"/>
            <a:ext cx="10097146" cy="369332"/>
          </a:xfrm>
          <a:prstGeom prst="rect">
            <a:avLst/>
          </a:prstGeom>
          <a:noFill/>
        </p:spPr>
        <p:txBody>
          <a:bodyPr wrap="square">
            <a:spAutoFit/>
          </a:bodyPr>
          <a:lstStyle/>
          <a:p>
            <a:r>
              <a:rPr lang="pl-PL"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Źródło:wikipedia.org</a:t>
            </a:r>
            <a:r>
              <a:rPr lang="pl-PL" dirty="0">
                <a:solidFill>
                  <a:schemeClr val="bg1"/>
                </a:solidFill>
                <a:latin typeface="Lato Light" panose="020F0502020204030203" pitchFamily="34" charset="0"/>
                <a:ea typeface="Lato Light" panose="020F0502020204030203" pitchFamily="34" charset="0"/>
                <a:cs typeface="Lato Light" panose="020F0502020204030203" pitchFamily="34" charset="0"/>
              </a:rPr>
              <a:t>/wiki/Kopalnia_W%C4%99gla_Kamiennego_Janina</a:t>
            </a:r>
          </a:p>
        </p:txBody>
      </p:sp>
      <p:pic>
        <p:nvPicPr>
          <p:cNvPr id="13" name="Obraz 12" descr="Obraz zawierający na wolnym powietrzu, drzewo, niebo, woda&#10;&#10;Opis wygenerowany automatycznie">
            <a:extLst>
              <a:ext uri="{FF2B5EF4-FFF2-40B4-BE49-F238E27FC236}">
                <a16:creationId xmlns:a16="http://schemas.microsoft.com/office/drawing/2014/main" id="{E5A7671A-13CE-73DB-7A37-CFB070E938DB}"/>
              </a:ext>
            </a:extLst>
          </p:cNvPr>
          <p:cNvPicPr>
            <a:picLocks noChangeAspect="1"/>
          </p:cNvPicPr>
          <p:nvPr/>
        </p:nvPicPr>
        <p:blipFill rotWithShape="1">
          <a:blip r:embed="rId5">
            <a:extLst>
              <a:ext uri="{28A0092B-C50C-407E-A947-70E740481C1C}">
                <a14:useLocalDpi xmlns:a14="http://schemas.microsoft.com/office/drawing/2010/main" val="0"/>
              </a:ext>
            </a:extLst>
          </a:blip>
          <a:srcRect t="26043" b="35815"/>
          <a:stretch/>
        </p:blipFill>
        <p:spPr>
          <a:xfrm>
            <a:off x="0" y="2143169"/>
            <a:ext cx="19665536" cy="3502902"/>
          </a:xfrm>
          <a:prstGeom prst="rect">
            <a:avLst/>
          </a:prstGeom>
        </p:spPr>
      </p:pic>
    </p:spTree>
    <p:extLst>
      <p:ext uri="{BB962C8B-B14F-4D97-AF65-F5344CB8AC3E}">
        <p14:creationId xmlns:p14="http://schemas.microsoft.com/office/powerpoint/2010/main" val="597102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8515E-5B2E-FB12-2738-470F8CBB9142}"/>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54619CB8-0710-0F3F-A95D-1E8FBDE10A9E}"/>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grpSp>
        <p:nvGrpSpPr>
          <p:cNvPr id="4" name="object 4">
            <a:extLst>
              <a:ext uri="{FF2B5EF4-FFF2-40B4-BE49-F238E27FC236}">
                <a16:creationId xmlns:a16="http://schemas.microsoft.com/office/drawing/2014/main" id="{9F090E01-7488-387E-4D03-36AFA33BA006}"/>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8225BC0A-A2EA-AA88-09E6-48E32B3C2C0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4DC0D52D-7217-AED0-4F2F-8CDC47EECE5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4299F11C-750D-BCE2-B085-AA80383EB6FF}"/>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FAFC826-2056-31FA-3581-65A46D06A6AB}"/>
              </a:ext>
            </a:extLst>
          </p:cNvPr>
          <p:cNvPicPr/>
          <p:nvPr/>
        </p:nvPicPr>
        <p:blipFill>
          <a:blip r:embed="rId3"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C81FED6A-D22F-DD79-5528-23AD869A685D}"/>
              </a:ext>
            </a:extLst>
          </p:cNvPr>
          <p:cNvPicPr/>
          <p:nvPr/>
        </p:nvPicPr>
        <p:blipFill>
          <a:blip r:embed="rId4" cstate="print"/>
          <a:stretch>
            <a:fillRect/>
          </a:stretch>
        </p:blipFill>
        <p:spPr>
          <a:xfrm>
            <a:off x="17041040" y="997702"/>
            <a:ext cx="1516417" cy="336303"/>
          </a:xfrm>
          <a:prstGeom prst="rect">
            <a:avLst/>
          </a:prstGeom>
        </p:spPr>
      </p:pic>
      <p:sp>
        <p:nvSpPr>
          <p:cNvPr id="11" name="object 11">
            <a:extLst>
              <a:ext uri="{FF2B5EF4-FFF2-40B4-BE49-F238E27FC236}">
                <a16:creationId xmlns:a16="http://schemas.microsoft.com/office/drawing/2014/main" id="{17C47C29-CB18-9119-1886-2AE592B74AC2}"/>
              </a:ext>
            </a:extLst>
          </p:cNvPr>
          <p:cNvSpPr txBox="1">
            <a:spLocks noGrp="1"/>
          </p:cNvSpPr>
          <p:nvPr>
            <p:ph sz="half" idx="3"/>
          </p:nvPr>
        </p:nvSpPr>
        <p:spPr>
          <a:xfrm>
            <a:off x="6650897" y="2116571"/>
            <a:ext cx="14119090" cy="1528945"/>
          </a:xfrm>
          <a:prstGeom prst="rect">
            <a:avLst/>
          </a:prstGeom>
        </p:spPr>
        <p:txBody>
          <a:bodyPr vert="horz" wrap="square" lIns="0" tIns="12700" rIns="0" bIns="0" rtlCol="0">
            <a:spAutoFit/>
          </a:bodyPr>
          <a:lstStyle/>
          <a:p>
            <a:pPr marR="5080" algn="l">
              <a:lnSpc>
                <a:spcPct val="250000"/>
              </a:lnSpc>
              <a:spcBef>
                <a:spcPts val="1800"/>
              </a:spcBef>
            </a:pPr>
            <a:r>
              <a:rPr lang="pl-PL" sz="4800" b="1">
                <a:solidFill>
                  <a:srgbClr val="1A688F"/>
                </a:solidFill>
                <a:latin typeface="Lato Black" panose="020F0502020204030203" pitchFamily="34" charset="0"/>
                <a:ea typeface="Lato Black" panose="020F0502020204030203" pitchFamily="34" charset="0"/>
                <a:cs typeface="Lato Black" panose="020F0502020204030203" pitchFamily="34" charset="0"/>
              </a:rPr>
              <a:t>gov.pl/</a:t>
            </a:r>
            <a:r>
              <a:rPr lang="pl-PL" sz="4800" b="1" err="1">
                <a:solidFill>
                  <a:srgbClr val="1A688F"/>
                </a:solidFill>
                <a:latin typeface="Lato Black" panose="020F0502020204030203" pitchFamily="34" charset="0"/>
                <a:ea typeface="Lato Black" panose="020F0502020204030203" pitchFamily="34" charset="0"/>
                <a:cs typeface="Lato Black" panose="020F0502020204030203" pitchFamily="34" charset="0"/>
              </a:rPr>
              <a:t>wody-polskie-krakow</a:t>
            </a:r>
            <a:endParaRPr lang="it-IT" sz="4800" b="1">
              <a:solidFill>
                <a:srgbClr val="1A688F"/>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18" name="object 3">
            <a:extLst>
              <a:ext uri="{FF2B5EF4-FFF2-40B4-BE49-F238E27FC236}">
                <a16:creationId xmlns:a16="http://schemas.microsoft.com/office/drawing/2014/main" id="{BF792A1B-6D08-19F4-2DEE-0438F9D5A986}"/>
              </a:ext>
            </a:extLst>
          </p:cNvPr>
          <p:cNvSpPr txBox="1">
            <a:spLocks/>
          </p:cNvSpPr>
          <p:nvPr/>
        </p:nvSpPr>
        <p:spPr>
          <a:xfrm>
            <a:off x="1060450" y="636833"/>
            <a:ext cx="13846832" cy="837409"/>
          </a:xfrm>
          <a:prstGeom prst="rect">
            <a:avLst/>
          </a:prstGeom>
        </p:spPr>
        <p:txBody>
          <a:bodyPr vert="horz" wrap="square" lIns="0" tIns="13970" rIns="0" bIns="0" rtlCol="0">
            <a:spAutoFit/>
          </a:bodyPr>
          <a:lstStyle>
            <a:lvl1pPr>
              <a:defRPr sz="7000" b="0" i="0">
                <a:solidFill>
                  <a:srgbClr val="1A688F"/>
                </a:solidFill>
                <a:latin typeface="Lato Light"/>
                <a:ea typeface="+mj-ea"/>
                <a:cs typeface="Lato Light"/>
              </a:defRPr>
            </a:lvl1pPr>
          </a:lstStyle>
          <a:p>
            <a:pPr marL="12700">
              <a:spcBef>
                <a:spcPts val="110"/>
              </a:spcBef>
            </a:pPr>
            <a:r>
              <a:rPr lang="pl-PL" sz="5350" b="1" spc="-100"/>
              <a:t>Kontakt</a:t>
            </a:r>
          </a:p>
        </p:txBody>
      </p:sp>
      <p:pic>
        <p:nvPicPr>
          <p:cNvPr id="16" name="Obraz 15" descr="Obraz zawierający Grafika, Czcionka, logo, tekst&#10;&#10;Opis wygenerowany automatycznie">
            <a:extLst>
              <a:ext uri="{FF2B5EF4-FFF2-40B4-BE49-F238E27FC236}">
                <a16:creationId xmlns:a16="http://schemas.microsoft.com/office/drawing/2014/main" id="{C0218C21-F590-7D05-6685-29945C078A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3433" y="2423317"/>
            <a:ext cx="2051766" cy="2051766"/>
          </a:xfrm>
          <a:prstGeom prst="rect">
            <a:avLst/>
          </a:prstGeom>
        </p:spPr>
      </p:pic>
      <p:pic>
        <p:nvPicPr>
          <p:cNvPr id="19" name="Obraz 18" descr="Obraz zawierający symbol, logo, Czcionka, Grafika&#10;&#10;Opis wygenerowany automatycznie">
            <a:extLst>
              <a:ext uri="{FF2B5EF4-FFF2-40B4-BE49-F238E27FC236}">
                <a16:creationId xmlns:a16="http://schemas.microsoft.com/office/drawing/2014/main" id="{AA2B916B-6589-4A0A-AB17-3C7F6C2938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93433" y="4602195"/>
            <a:ext cx="2051766" cy="2051766"/>
          </a:xfrm>
          <a:prstGeom prst="rect">
            <a:avLst/>
          </a:prstGeom>
        </p:spPr>
      </p:pic>
      <p:pic>
        <p:nvPicPr>
          <p:cNvPr id="21" name="Obraz 20" descr="Obraz zawierający krąg, Grafika, symbol, Czcionka&#10;&#10;Opis wygenerowany automatycznie">
            <a:extLst>
              <a:ext uri="{FF2B5EF4-FFF2-40B4-BE49-F238E27FC236}">
                <a16:creationId xmlns:a16="http://schemas.microsoft.com/office/drawing/2014/main" id="{8AC5053E-02E1-A256-1763-AB99C08FFE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0850" y="6781073"/>
            <a:ext cx="2051766" cy="2051766"/>
          </a:xfrm>
          <a:prstGeom prst="rect">
            <a:avLst/>
          </a:prstGeom>
        </p:spPr>
      </p:pic>
      <p:pic>
        <p:nvPicPr>
          <p:cNvPr id="23" name="Obraz 22" descr="Obraz zawierający Grafika, logo, krąg, clipart&#10;&#10;Opis wygenerowany automatycznie">
            <a:extLst>
              <a:ext uri="{FF2B5EF4-FFF2-40B4-BE49-F238E27FC236}">
                <a16:creationId xmlns:a16="http://schemas.microsoft.com/office/drawing/2014/main" id="{DA3777FF-B094-13DA-0BD2-C5E28760230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25769" y="8923029"/>
            <a:ext cx="2051766" cy="2051766"/>
          </a:xfrm>
          <a:prstGeom prst="rect">
            <a:avLst/>
          </a:prstGeom>
        </p:spPr>
      </p:pic>
      <p:sp>
        <p:nvSpPr>
          <p:cNvPr id="25" name="pole tekstowe 24">
            <a:extLst>
              <a:ext uri="{FF2B5EF4-FFF2-40B4-BE49-F238E27FC236}">
                <a16:creationId xmlns:a16="http://schemas.microsoft.com/office/drawing/2014/main" id="{45FD3951-2873-01D5-6E43-888822580243}"/>
              </a:ext>
            </a:extLst>
          </p:cNvPr>
          <p:cNvSpPr txBox="1"/>
          <p:nvPr/>
        </p:nvSpPr>
        <p:spPr>
          <a:xfrm>
            <a:off x="6650897" y="4389113"/>
            <a:ext cx="10050904" cy="1528945"/>
          </a:xfrm>
          <a:prstGeom prst="rect">
            <a:avLst/>
          </a:prstGeom>
        </p:spPr>
        <p:txBody>
          <a:bodyPr vert="horz" wrap="square" lIns="0" tIns="12700" rIns="0" bIns="0" rtlCol="0">
            <a:spAutoFit/>
          </a:bodyPr>
          <a:lstStyle>
            <a:lvl1pPr marL="0" marR="5080" algn="l">
              <a:lnSpc>
                <a:spcPct val="250000"/>
              </a:lnSpc>
              <a:spcBef>
                <a:spcPts val="1800"/>
              </a:spcBef>
              <a:defRPr sz="4800" b="1" i="0">
                <a:solidFill>
                  <a:srgbClr val="1A688F"/>
                </a:solidFill>
                <a:latin typeface="Lato Black" panose="020F0502020204030203" pitchFamily="34" charset="0"/>
                <a:ea typeface="Lato Black" panose="020F0502020204030203" pitchFamily="34" charset="0"/>
                <a:cs typeface="Lato Black" panose="020F0502020204030203"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it-IT"/>
              <a:t>@RZGWKrakow</a:t>
            </a:r>
            <a:endParaRPr lang="pl-PL"/>
          </a:p>
        </p:txBody>
      </p:sp>
      <p:sp>
        <p:nvSpPr>
          <p:cNvPr id="27" name="pole tekstowe 26">
            <a:extLst>
              <a:ext uri="{FF2B5EF4-FFF2-40B4-BE49-F238E27FC236}">
                <a16:creationId xmlns:a16="http://schemas.microsoft.com/office/drawing/2014/main" id="{61CFE9A5-0F24-1CD9-2AC8-4FBDFD619D0B}"/>
              </a:ext>
            </a:extLst>
          </p:cNvPr>
          <p:cNvSpPr txBox="1"/>
          <p:nvPr/>
        </p:nvSpPr>
        <p:spPr>
          <a:xfrm>
            <a:off x="6650897" y="6567363"/>
            <a:ext cx="10050904" cy="1528945"/>
          </a:xfrm>
          <a:prstGeom prst="rect">
            <a:avLst/>
          </a:prstGeom>
        </p:spPr>
        <p:txBody>
          <a:bodyPr vert="horz" wrap="square" lIns="0" tIns="12700" rIns="0" bIns="0" rtlCol="0">
            <a:spAutoFit/>
          </a:bodyPr>
          <a:lstStyle>
            <a:defPPr>
              <a:defRPr kern="0"/>
            </a:defPPr>
            <a:lvl1pPr marL="0" marR="5080" algn="l">
              <a:lnSpc>
                <a:spcPct val="250000"/>
              </a:lnSpc>
              <a:spcBef>
                <a:spcPts val="1800"/>
              </a:spcBef>
              <a:defRPr sz="4800" b="1" i="0">
                <a:solidFill>
                  <a:srgbClr val="1A688F"/>
                </a:solidFill>
                <a:latin typeface="Lato Black" panose="020F0502020204030203" pitchFamily="34" charset="0"/>
                <a:ea typeface="Lato Black" panose="020F0502020204030203" pitchFamily="34" charset="0"/>
                <a:cs typeface="Lato Black" panose="020F0502020204030203"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it-IT"/>
              <a:t>@RZGWKrakow </a:t>
            </a:r>
            <a:endParaRPr lang="pl-PL"/>
          </a:p>
        </p:txBody>
      </p:sp>
      <p:sp>
        <p:nvSpPr>
          <p:cNvPr id="29" name="pole tekstowe 28">
            <a:extLst>
              <a:ext uri="{FF2B5EF4-FFF2-40B4-BE49-F238E27FC236}">
                <a16:creationId xmlns:a16="http://schemas.microsoft.com/office/drawing/2014/main" id="{367E8FFC-5149-7863-8D27-8C077836896E}"/>
              </a:ext>
            </a:extLst>
          </p:cNvPr>
          <p:cNvSpPr txBox="1"/>
          <p:nvPr/>
        </p:nvSpPr>
        <p:spPr>
          <a:xfrm>
            <a:off x="6650897" y="8685904"/>
            <a:ext cx="10050904" cy="1528945"/>
          </a:xfrm>
          <a:prstGeom prst="rect">
            <a:avLst/>
          </a:prstGeom>
        </p:spPr>
        <p:txBody>
          <a:bodyPr vert="horz" wrap="square" lIns="0" tIns="12700" rIns="0" bIns="0" rtlCol="0">
            <a:spAutoFit/>
          </a:bodyPr>
          <a:lstStyle>
            <a:defPPr>
              <a:defRPr kern="0"/>
            </a:defPPr>
            <a:lvl1pPr marL="0" marR="5080" algn="l">
              <a:lnSpc>
                <a:spcPct val="250000"/>
              </a:lnSpc>
              <a:spcBef>
                <a:spcPts val="1800"/>
              </a:spcBef>
              <a:defRPr sz="4800" b="1" i="0">
                <a:solidFill>
                  <a:srgbClr val="1A688F"/>
                </a:solidFill>
                <a:latin typeface="Lato Black" panose="020F0502020204030203" pitchFamily="34" charset="0"/>
                <a:ea typeface="Lato Black" panose="020F0502020204030203" pitchFamily="34" charset="0"/>
                <a:cs typeface="Lato Black" panose="020F0502020204030203"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it-IT"/>
              <a:t>12 628 41 00</a:t>
            </a:r>
          </a:p>
        </p:txBody>
      </p:sp>
      <p:sp>
        <p:nvSpPr>
          <p:cNvPr id="10" name="Symbol zastępczy numeru slajdu 9">
            <a:extLst>
              <a:ext uri="{FF2B5EF4-FFF2-40B4-BE49-F238E27FC236}">
                <a16:creationId xmlns:a16="http://schemas.microsoft.com/office/drawing/2014/main" id="{FFEC239E-B002-ACC1-6DEC-5B51FD0BD15D}"/>
              </a:ext>
            </a:extLst>
          </p:cNvPr>
          <p:cNvSpPr>
            <a:spLocks noGrp="1"/>
          </p:cNvSpPr>
          <p:nvPr>
            <p:ph type="sldNum" sz="quarter" idx="7"/>
          </p:nvPr>
        </p:nvSpPr>
        <p:spPr/>
        <p:txBody>
          <a:bodyPr/>
          <a:lstStyle/>
          <a:p>
            <a:fld id="{B6F15528-21DE-4FAA-801E-634DDDAF4B2B}" type="slidenum">
              <a:rPr lang="pl-PL" smtClean="0"/>
              <a:t>16</a:t>
            </a:fld>
            <a:endParaRPr lang="pl-PL"/>
          </a:p>
        </p:txBody>
      </p:sp>
    </p:spTree>
    <p:extLst>
      <p:ext uri="{BB962C8B-B14F-4D97-AF65-F5344CB8AC3E}">
        <p14:creationId xmlns:p14="http://schemas.microsoft.com/office/powerpoint/2010/main" val="21412925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object 3"/>
          <p:cNvGrpSpPr/>
          <p:nvPr/>
        </p:nvGrpSpPr>
        <p:grpSpPr>
          <a:xfrm>
            <a:off x="0" y="0"/>
            <a:ext cx="20104709" cy="11309343"/>
            <a:chOff x="0" y="0"/>
            <a:chExt cx="20104709" cy="11309343"/>
          </a:xfrm>
        </p:grpSpPr>
        <p:sp>
          <p:nvSpPr>
            <p:cNvPr id="4" name="object 4"/>
            <p:cNvSpPr/>
            <p:nvPr/>
          </p:nvSpPr>
          <p:spPr>
            <a:xfrm>
              <a:off x="0" y="1881342"/>
              <a:ext cx="19674205" cy="0"/>
            </a:xfrm>
            <a:custGeom>
              <a:avLst/>
              <a:gdLst/>
              <a:ahLst/>
              <a:cxnLst/>
              <a:rect l="l" t="t" r="r" b="b"/>
              <a:pathLst>
                <a:path w="19674205">
                  <a:moveTo>
                    <a:pt x="0" y="0"/>
                  </a:moveTo>
                  <a:lnTo>
                    <a:pt x="19673673" y="0"/>
                  </a:lnTo>
                </a:path>
              </a:pathLst>
            </a:custGeom>
            <a:ln w="5235">
              <a:solidFill>
                <a:srgbClr val="34A8CF"/>
              </a:solidFill>
            </a:ln>
          </p:spPr>
          <p:txBody>
            <a:bodyPr wrap="square" lIns="0" tIns="0" rIns="0" bIns="0" rtlCol="0"/>
            <a:lstStyle/>
            <a:p>
              <a:endParaRPr/>
            </a:p>
          </p:txBody>
        </p:sp>
        <p:sp>
          <p:nvSpPr>
            <p:cNvPr id="5" name="object 5"/>
            <p:cNvSpPr/>
            <p:nvPr/>
          </p:nvSpPr>
          <p:spPr>
            <a:xfrm>
              <a:off x="19673673" y="0"/>
              <a:ext cx="430530" cy="1881505"/>
            </a:xfrm>
            <a:custGeom>
              <a:avLst/>
              <a:gdLst/>
              <a:ahLst/>
              <a:cxnLst/>
              <a:rect l="l" t="t" r="r" b="b"/>
              <a:pathLst>
                <a:path w="430530" h="1881505">
                  <a:moveTo>
                    <a:pt x="0" y="1881335"/>
                  </a:moveTo>
                  <a:lnTo>
                    <a:pt x="430426" y="1881335"/>
                  </a:lnTo>
                  <a:lnTo>
                    <a:pt x="430426" y="0"/>
                  </a:lnTo>
                  <a:lnTo>
                    <a:pt x="0" y="0"/>
                  </a:lnTo>
                  <a:lnTo>
                    <a:pt x="0" y="1881335"/>
                  </a:lnTo>
                  <a:close/>
                </a:path>
              </a:pathLst>
            </a:custGeom>
            <a:solidFill>
              <a:srgbClr val="34A8CF"/>
            </a:solidFill>
          </p:spPr>
          <p:txBody>
            <a:bodyPr wrap="square" lIns="0" tIns="0" rIns="0" bIns="0" rtlCol="0"/>
            <a:lstStyle/>
            <a:p>
              <a:endParaRPr/>
            </a:p>
          </p:txBody>
        </p:sp>
        <p:sp>
          <p:nvSpPr>
            <p:cNvPr id="6" name="object 6"/>
            <p:cNvSpPr/>
            <p:nvPr/>
          </p:nvSpPr>
          <p:spPr>
            <a:xfrm>
              <a:off x="19673673" y="1881335"/>
              <a:ext cx="430530" cy="3773340"/>
            </a:xfrm>
            <a:custGeom>
              <a:avLst/>
              <a:gdLst/>
              <a:ahLst/>
              <a:cxnLst/>
              <a:rect l="l" t="t" r="r" b="b"/>
              <a:pathLst>
                <a:path w="430530" h="3058795">
                  <a:moveTo>
                    <a:pt x="0" y="3058618"/>
                  </a:moveTo>
                  <a:lnTo>
                    <a:pt x="430426" y="3058618"/>
                  </a:lnTo>
                  <a:lnTo>
                    <a:pt x="430426" y="0"/>
                  </a:lnTo>
                  <a:lnTo>
                    <a:pt x="0" y="0"/>
                  </a:lnTo>
                  <a:lnTo>
                    <a:pt x="0" y="3058618"/>
                  </a:lnTo>
                  <a:close/>
                </a:path>
              </a:pathLst>
            </a:custGeom>
            <a:solidFill>
              <a:srgbClr val="0080AF"/>
            </a:solidFill>
          </p:spPr>
          <p:txBody>
            <a:bodyPr wrap="square" lIns="0" tIns="0" rIns="0" bIns="0" rtlCol="0"/>
            <a:lstStyle/>
            <a:p>
              <a:endParaRPr/>
            </a:p>
          </p:txBody>
        </p:sp>
        <p:sp>
          <p:nvSpPr>
            <p:cNvPr id="7" name="object 7"/>
            <p:cNvSpPr/>
            <p:nvPr/>
          </p:nvSpPr>
          <p:spPr>
            <a:xfrm>
              <a:off x="1129639" y="1052428"/>
              <a:ext cx="18975070" cy="10256915"/>
            </a:xfrm>
            <a:custGeom>
              <a:avLst/>
              <a:gdLst/>
              <a:ahLst/>
              <a:cxnLst/>
              <a:rect l="l" t="t" r="r" b="b"/>
              <a:pathLst>
                <a:path w="18975070" h="8874760">
                  <a:moveTo>
                    <a:pt x="790638" y="58712"/>
                  </a:moveTo>
                  <a:lnTo>
                    <a:pt x="742581" y="100825"/>
                  </a:lnTo>
                  <a:lnTo>
                    <a:pt x="705116" y="127215"/>
                  </a:lnTo>
                  <a:lnTo>
                    <a:pt x="659815" y="153073"/>
                  </a:lnTo>
                  <a:lnTo>
                    <a:pt x="607491" y="175336"/>
                  </a:lnTo>
                  <a:lnTo>
                    <a:pt x="548982" y="190944"/>
                  </a:lnTo>
                  <a:lnTo>
                    <a:pt x="485114" y="196824"/>
                  </a:lnTo>
                  <a:lnTo>
                    <a:pt x="448081" y="193306"/>
                  </a:lnTo>
                  <a:lnTo>
                    <a:pt x="404926" y="183502"/>
                  </a:lnTo>
                  <a:lnTo>
                    <a:pt x="357200" y="168554"/>
                  </a:lnTo>
                  <a:lnTo>
                    <a:pt x="306489" y="149593"/>
                  </a:lnTo>
                  <a:lnTo>
                    <a:pt x="254368" y="127749"/>
                  </a:lnTo>
                  <a:lnTo>
                    <a:pt x="202399" y="104178"/>
                  </a:lnTo>
                  <a:lnTo>
                    <a:pt x="152158" y="79997"/>
                  </a:lnTo>
                  <a:lnTo>
                    <a:pt x="105219" y="56362"/>
                  </a:lnTo>
                  <a:lnTo>
                    <a:pt x="63169" y="34391"/>
                  </a:lnTo>
                  <a:lnTo>
                    <a:pt x="27571" y="15214"/>
                  </a:lnTo>
                  <a:lnTo>
                    <a:pt x="0" y="0"/>
                  </a:lnTo>
                  <a:lnTo>
                    <a:pt x="0" y="154038"/>
                  </a:lnTo>
                  <a:lnTo>
                    <a:pt x="63995" y="188963"/>
                  </a:lnTo>
                  <a:lnTo>
                    <a:pt x="106667" y="211328"/>
                  </a:lnTo>
                  <a:lnTo>
                    <a:pt x="154305" y="235407"/>
                  </a:lnTo>
                  <a:lnTo>
                    <a:pt x="205333" y="260057"/>
                  </a:lnTo>
                  <a:lnTo>
                    <a:pt x="258127" y="284099"/>
                  </a:lnTo>
                  <a:lnTo>
                    <a:pt x="311099" y="306374"/>
                  </a:lnTo>
                  <a:lnTo>
                    <a:pt x="362635" y="325729"/>
                  </a:lnTo>
                  <a:lnTo>
                    <a:pt x="411137" y="340995"/>
                  </a:lnTo>
                  <a:lnTo>
                    <a:pt x="454990" y="351002"/>
                  </a:lnTo>
                  <a:lnTo>
                    <a:pt x="492607" y="354596"/>
                  </a:lnTo>
                  <a:lnTo>
                    <a:pt x="553415" y="348830"/>
                  </a:lnTo>
                  <a:lnTo>
                    <a:pt x="609854" y="333565"/>
                  </a:lnTo>
                  <a:lnTo>
                    <a:pt x="660895" y="311810"/>
                  </a:lnTo>
                  <a:lnTo>
                    <a:pt x="705523" y="286588"/>
                  </a:lnTo>
                  <a:lnTo>
                    <a:pt x="742708" y="260908"/>
                  </a:lnTo>
                  <a:lnTo>
                    <a:pt x="790638" y="220268"/>
                  </a:lnTo>
                  <a:lnTo>
                    <a:pt x="790638" y="58712"/>
                  </a:lnTo>
                  <a:close/>
                </a:path>
                <a:path w="18975070" h="8874760">
                  <a:moveTo>
                    <a:pt x="18974461" y="3887533"/>
                  </a:moveTo>
                  <a:lnTo>
                    <a:pt x="18544032" y="3887533"/>
                  </a:lnTo>
                  <a:lnTo>
                    <a:pt x="18544032" y="8874595"/>
                  </a:lnTo>
                  <a:lnTo>
                    <a:pt x="18974461" y="8874595"/>
                  </a:lnTo>
                  <a:lnTo>
                    <a:pt x="18974461" y="3887533"/>
                  </a:lnTo>
                  <a:close/>
                </a:path>
              </a:pathLst>
            </a:custGeom>
            <a:solidFill>
              <a:srgbClr val="1A688F"/>
            </a:solidFill>
          </p:spPr>
          <p:txBody>
            <a:bodyPr wrap="square" lIns="0" tIns="0" rIns="0" bIns="0" rtlCol="0"/>
            <a:lstStyle/>
            <a:p>
              <a:endParaRPr/>
            </a:p>
          </p:txBody>
        </p:sp>
        <p:sp>
          <p:nvSpPr>
            <p:cNvPr id="8" name="object 8"/>
            <p:cNvSpPr/>
            <p:nvPr/>
          </p:nvSpPr>
          <p:spPr>
            <a:xfrm>
              <a:off x="1129641" y="857728"/>
              <a:ext cx="791210" cy="238125"/>
            </a:xfrm>
            <a:custGeom>
              <a:avLst/>
              <a:gdLst/>
              <a:ahLst/>
              <a:cxnLst/>
              <a:rect l="l" t="t" r="r" b="b"/>
              <a:pathLst>
                <a:path w="791210" h="238125">
                  <a:moveTo>
                    <a:pt x="0" y="0"/>
                  </a:moveTo>
                  <a:lnTo>
                    <a:pt x="0" y="142152"/>
                  </a:lnTo>
                  <a:lnTo>
                    <a:pt x="21317" y="149987"/>
                  </a:lnTo>
                  <a:lnTo>
                    <a:pt x="80970" y="169976"/>
                  </a:lnTo>
                  <a:lnTo>
                    <a:pt x="118225" y="181183"/>
                  </a:lnTo>
                  <a:lnTo>
                    <a:pt x="159710" y="192566"/>
                  </a:lnTo>
                  <a:lnTo>
                    <a:pt x="204885" y="203651"/>
                  </a:lnTo>
                  <a:lnTo>
                    <a:pt x="253209" y="213964"/>
                  </a:lnTo>
                  <a:lnTo>
                    <a:pt x="304141" y="223031"/>
                  </a:lnTo>
                  <a:lnTo>
                    <a:pt x="357140" y="230378"/>
                  </a:lnTo>
                  <a:lnTo>
                    <a:pt x="411666" y="235531"/>
                  </a:lnTo>
                  <a:lnTo>
                    <a:pt x="467177" y="238016"/>
                  </a:lnTo>
                  <a:lnTo>
                    <a:pt x="523132" y="237359"/>
                  </a:lnTo>
                  <a:lnTo>
                    <a:pt x="578991" y="233085"/>
                  </a:lnTo>
                  <a:lnTo>
                    <a:pt x="634213" y="224722"/>
                  </a:lnTo>
                  <a:lnTo>
                    <a:pt x="688257" y="211794"/>
                  </a:lnTo>
                  <a:lnTo>
                    <a:pt x="740581" y="193828"/>
                  </a:lnTo>
                  <a:lnTo>
                    <a:pt x="790646" y="170350"/>
                  </a:lnTo>
                  <a:lnTo>
                    <a:pt x="790646" y="22774"/>
                  </a:lnTo>
                  <a:lnTo>
                    <a:pt x="736778" y="43164"/>
                  </a:lnTo>
                  <a:lnTo>
                    <a:pt x="681503" y="58809"/>
                  </a:lnTo>
                  <a:lnTo>
                    <a:pt x="625285" y="70115"/>
                  </a:lnTo>
                  <a:lnTo>
                    <a:pt x="568589" y="77487"/>
                  </a:lnTo>
                  <a:lnTo>
                    <a:pt x="511883" y="81332"/>
                  </a:lnTo>
                  <a:lnTo>
                    <a:pt x="455630" y="82054"/>
                  </a:lnTo>
                  <a:lnTo>
                    <a:pt x="400298" y="80061"/>
                  </a:lnTo>
                  <a:lnTo>
                    <a:pt x="346351" y="75757"/>
                  </a:lnTo>
                  <a:lnTo>
                    <a:pt x="294255" y="69548"/>
                  </a:lnTo>
                  <a:lnTo>
                    <a:pt x="244475" y="61840"/>
                  </a:lnTo>
                  <a:lnTo>
                    <a:pt x="197478" y="53039"/>
                  </a:lnTo>
                  <a:lnTo>
                    <a:pt x="153729" y="43551"/>
                  </a:lnTo>
                  <a:lnTo>
                    <a:pt x="113694" y="33781"/>
                  </a:lnTo>
                  <a:lnTo>
                    <a:pt x="46626" y="15019"/>
                  </a:lnTo>
                  <a:lnTo>
                    <a:pt x="20525" y="6839"/>
                  </a:lnTo>
                  <a:lnTo>
                    <a:pt x="0" y="0"/>
                  </a:lnTo>
                  <a:close/>
                </a:path>
              </a:pathLst>
            </a:custGeom>
            <a:solidFill>
              <a:srgbClr val="0080AF"/>
            </a:solidFill>
          </p:spPr>
          <p:txBody>
            <a:bodyPr wrap="square" lIns="0" tIns="0" rIns="0" bIns="0" rtlCol="0"/>
            <a:lstStyle/>
            <a:p>
              <a:endParaRPr/>
            </a:p>
          </p:txBody>
        </p:sp>
        <p:sp>
          <p:nvSpPr>
            <p:cNvPr id="9" name="object 9"/>
            <p:cNvSpPr/>
            <p:nvPr/>
          </p:nvSpPr>
          <p:spPr>
            <a:xfrm>
              <a:off x="1129641" y="616383"/>
              <a:ext cx="791210" cy="229870"/>
            </a:xfrm>
            <a:custGeom>
              <a:avLst/>
              <a:gdLst/>
              <a:ahLst/>
              <a:cxnLst/>
              <a:rect l="l" t="t" r="r" b="b"/>
              <a:pathLst>
                <a:path w="791210" h="229869">
                  <a:moveTo>
                    <a:pt x="457441" y="0"/>
                  </a:moveTo>
                  <a:lnTo>
                    <a:pt x="379638" y="4493"/>
                  </a:lnTo>
                  <a:lnTo>
                    <a:pt x="324919" y="9379"/>
                  </a:lnTo>
                  <a:lnTo>
                    <a:pt x="264414" y="15375"/>
                  </a:lnTo>
                  <a:lnTo>
                    <a:pt x="201691" y="21995"/>
                  </a:lnTo>
                  <a:lnTo>
                    <a:pt x="83867" y="35158"/>
                  </a:lnTo>
                  <a:lnTo>
                    <a:pt x="0" y="44972"/>
                  </a:lnTo>
                  <a:lnTo>
                    <a:pt x="0" y="185973"/>
                  </a:lnTo>
                  <a:lnTo>
                    <a:pt x="210493" y="166404"/>
                  </a:lnTo>
                  <a:lnTo>
                    <a:pt x="272138" y="161067"/>
                  </a:lnTo>
                  <a:lnTo>
                    <a:pt x="328024" y="156605"/>
                  </a:lnTo>
                  <a:lnTo>
                    <a:pt x="373469" y="153541"/>
                  </a:lnTo>
                  <a:lnTo>
                    <a:pt x="403788" y="152403"/>
                  </a:lnTo>
                  <a:lnTo>
                    <a:pt x="458512" y="186879"/>
                  </a:lnTo>
                  <a:lnTo>
                    <a:pt x="513722" y="209984"/>
                  </a:lnTo>
                  <a:lnTo>
                    <a:pt x="567952" y="223556"/>
                  </a:lnTo>
                  <a:lnTo>
                    <a:pt x="619737" y="229432"/>
                  </a:lnTo>
                  <a:lnTo>
                    <a:pt x="667609" y="229449"/>
                  </a:lnTo>
                  <a:lnTo>
                    <a:pt x="710102" y="225445"/>
                  </a:lnTo>
                  <a:lnTo>
                    <a:pt x="745750" y="219257"/>
                  </a:lnTo>
                  <a:lnTo>
                    <a:pt x="773087" y="212723"/>
                  </a:lnTo>
                  <a:lnTo>
                    <a:pt x="790646" y="207679"/>
                  </a:lnTo>
                  <a:lnTo>
                    <a:pt x="790646" y="69935"/>
                  </a:lnTo>
                  <a:lnTo>
                    <a:pt x="771831" y="74718"/>
                  </a:lnTo>
                  <a:lnTo>
                    <a:pt x="740592" y="80044"/>
                  </a:lnTo>
                  <a:lnTo>
                    <a:pt x="699879" y="83710"/>
                  </a:lnTo>
                  <a:lnTo>
                    <a:pt x="652641" y="83511"/>
                  </a:lnTo>
                  <a:lnTo>
                    <a:pt x="601828" y="77245"/>
                  </a:lnTo>
                  <a:lnTo>
                    <a:pt x="550390" y="62706"/>
                  </a:lnTo>
                  <a:lnTo>
                    <a:pt x="501278" y="37692"/>
                  </a:lnTo>
                  <a:lnTo>
                    <a:pt x="457441" y="0"/>
                  </a:lnTo>
                  <a:close/>
                </a:path>
              </a:pathLst>
            </a:custGeom>
            <a:solidFill>
              <a:srgbClr val="34A8CF"/>
            </a:solidFill>
          </p:spPr>
          <p:txBody>
            <a:bodyPr wrap="square" lIns="0" tIns="0" rIns="0" bIns="0" rtlCol="0"/>
            <a:lstStyle/>
            <a:p>
              <a:endParaRPr/>
            </a:p>
          </p:txBody>
        </p:sp>
        <p:pic>
          <p:nvPicPr>
            <p:cNvPr id="10" name="object 10"/>
            <p:cNvPicPr/>
            <p:nvPr/>
          </p:nvPicPr>
          <p:blipFill>
            <a:blip r:embed="rId2" cstate="print"/>
            <a:stretch>
              <a:fillRect/>
            </a:stretch>
          </p:blipFill>
          <p:spPr>
            <a:xfrm>
              <a:off x="2079905" y="694172"/>
              <a:ext cx="898638" cy="133094"/>
            </a:xfrm>
            <a:prstGeom prst="rect">
              <a:avLst/>
            </a:prstGeom>
          </p:spPr>
        </p:pic>
        <p:pic>
          <p:nvPicPr>
            <p:cNvPr id="11" name="object 11"/>
            <p:cNvPicPr/>
            <p:nvPr/>
          </p:nvPicPr>
          <p:blipFill>
            <a:blip r:embed="rId3" cstate="print"/>
            <a:stretch>
              <a:fillRect/>
            </a:stretch>
          </p:blipFill>
          <p:spPr>
            <a:xfrm>
              <a:off x="2071819" y="909126"/>
              <a:ext cx="1772749" cy="164975"/>
            </a:xfrm>
            <a:prstGeom prst="rect">
              <a:avLst/>
            </a:prstGeom>
          </p:spPr>
        </p:pic>
        <p:pic>
          <p:nvPicPr>
            <p:cNvPr id="12" name="object 12"/>
            <p:cNvPicPr/>
            <p:nvPr/>
          </p:nvPicPr>
          <p:blipFill>
            <a:blip r:embed="rId4" cstate="print"/>
            <a:stretch>
              <a:fillRect/>
            </a:stretch>
          </p:blipFill>
          <p:spPr>
            <a:xfrm>
              <a:off x="2063648" y="1137677"/>
              <a:ext cx="1115625" cy="166414"/>
            </a:xfrm>
            <a:prstGeom prst="rect">
              <a:avLst/>
            </a:prstGeom>
          </p:spPr>
        </p:pic>
      </p:grpSp>
      <p:sp>
        <p:nvSpPr>
          <p:cNvPr id="13" name="object 13"/>
          <p:cNvSpPr txBox="1">
            <a:spLocks noGrp="1"/>
          </p:cNvSpPr>
          <p:nvPr>
            <p:ph type="title"/>
          </p:nvPr>
        </p:nvSpPr>
        <p:spPr>
          <a:xfrm>
            <a:off x="1129639" y="2591725"/>
            <a:ext cx="12821306" cy="2352567"/>
          </a:xfrm>
          <a:prstGeom prst="rect">
            <a:avLst/>
          </a:prstGeom>
        </p:spPr>
        <p:txBody>
          <a:bodyPr vert="horz" wrap="square" lIns="0" tIns="13335" rIns="0" bIns="0" rtlCol="0">
            <a:spAutoFit/>
          </a:bodyPr>
          <a:lstStyle/>
          <a:p>
            <a:pPr marL="12700">
              <a:lnSpc>
                <a:spcPct val="100000"/>
              </a:lnSpc>
              <a:spcBef>
                <a:spcPts val="105"/>
              </a:spcBef>
            </a:pPr>
            <a:r>
              <a:rPr lang="pl-PL" b="1" dirty="0"/>
              <a:t>DZIĘKUJĘ ZA UWAGĘ</a:t>
            </a:r>
            <a:br>
              <a:rPr lang="pl-PL" spc="-10" dirty="0"/>
            </a:br>
            <a:r>
              <a:rPr lang="pl-PL" sz="4100" b="1" dirty="0">
                <a:solidFill>
                  <a:srgbClr val="0080AF"/>
                </a:solidFill>
              </a:rPr>
              <a:t>Dyrektor Wojciech Kozak </a:t>
            </a:r>
            <a:br>
              <a:rPr lang="pl-PL" sz="4100" b="1" dirty="0">
                <a:solidFill>
                  <a:srgbClr val="0080AF"/>
                </a:solidFill>
              </a:rPr>
            </a:br>
            <a:r>
              <a:rPr lang="pl-PL" sz="4100" dirty="0">
                <a:solidFill>
                  <a:srgbClr val="0080AF"/>
                </a:solidFill>
              </a:rPr>
              <a:t>Regionalny Zarząd Gospodarki Wodnej w Krakowie</a:t>
            </a:r>
            <a:endParaRPr sz="4100" dirty="0">
              <a:solidFill>
                <a:srgbClr val="0080AF"/>
              </a:solidFill>
            </a:endParaRPr>
          </a:p>
        </p:txBody>
      </p:sp>
      <p:pic>
        <p:nvPicPr>
          <p:cNvPr id="14" name="Obraz 13" descr="Obraz zawierający panorama, niebo, na wolnym powietrzu, budynek&#10;&#10;Opis wygenerowany automatycznie">
            <a:extLst>
              <a:ext uri="{FF2B5EF4-FFF2-40B4-BE49-F238E27FC236}">
                <a16:creationId xmlns:a16="http://schemas.microsoft.com/office/drawing/2014/main" id="{D57F0E22-3AC3-C86A-0D87-76CAB959F3D1}"/>
              </a:ext>
            </a:extLst>
          </p:cNvPr>
          <p:cNvPicPr>
            <a:picLocks noChangeAspect="1"/>
          </p:cNvPicPr>
          <p:nvPr/>
        </p:nvPicPr>
        <p:blipFill rotWithShape="1">
          <a:blip r:embed="rId5">
            <a:extLst>
              <a:ext uri="{28A0092B-C50C-407E-A947-70E740481C1C}">
                <a14:useLocalDpi xmlns:a14="http://schemas.microsoft.com/office/drawing/2010/main" val="0"/>
              </a:ext>
            </a:extLst>
          </a:blip>
          <a:srcRect l="10770" t="1001" b="-534"/>
          <a:stretch/>
        </p:blipFill>
        <p:spPr>
          <a:xfrm>
            <a:off x="0" y="5553976"/>
            <a:ext cx="19673168" cy="5774937"/>
          </a:xfrm>
          <a:prstGeom prst="rect">
            <a:avLst/>
          </a:prstGeom>
        </p:spPr>
      </p:pic>
      <p:sp>
        <p:nvSpPr>
          <p:cNvPr id="15" name="Symbol zastępczy numeru slajdu 14">
            <a:extLst>
              <a:ext uri="{FF2B5EF4-FFF2-40B4-BE49-F238E27FC236}">
                <a16:creationId xmlns:a16="http://schemas.microsoft.com/office/drawing/2014/main" id="{DF35AD71-233E-A40D-1964-F8C05555D408}"/>
              </a:ext>
            </a:extLst>
          </p:cNvPr>
          <p:cNvSpPr>
            <a:spLocks noGrp="1"/>
          </p:cNvSpPr>
          <p:nvPr>
            <p:ph type="sldNum" sz="quarter" idx="7"/>
          </p:nvPr>
        </p:nvSpPr>
        <p:spPr/>
        <p:txBody>
          <a:bodyPr/>
          <a:lstStyle/>
          <a:p>
            <a:fld id="{B6F15528-21DE-4FAA-801E-634DDDAF4B2B}" type="slidenum">
              <a:rPr lang="pl-PL" smtClean="0"/>
              <a:t>17</a:t>
            </a:fld>
            <a:endParaRPr lang="pl-PL"/>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AAF9C-779B-C109-61CB-7ED28A02875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466FCEA-309D-4295-C488-12973598B68E}"/>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636DB4CB-3B9A-5DA5-8957-216000504925}"/>
              </a:ext>
            </a:extLst>
          </p:cNvPr>
          <p:cNvSpPr txBox="1">
            <a:spLocks noGrp="1"/>
          </p:cNvSpPr>
          <p:nvPr>
            <p:ph type="title"/>
          </p:nvPr>
        </p:nvSpPr>
        <p:spPr>
          <a:xfrm>
            <a:off x="1082018" y="663208"/>
            <a:ext cx="13542032"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Zmiany klimatu</a:t>
            </a:r>
          </a:p>
        </p:txBody>
      </p:sp>
      <p:grpSp>
        <p:nvGrpSpPr>
          <p:cNvPr id="4" name="object 4">
            <a:extLst>
              <a:ext uri="{FF2B5EF4-FFF2-40B4-BE49-F238E27FC236}">
                <a16:creationId xmlns:a16="http://schemas.microsoft.com/office/drawing/2014/main" id="{72AFF846-63F1-04F3-9696-7CE3AE21F545}"/>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0668C920-E0EA-67D2-B511-4E8E4CFAFEC2}"/>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4E4D7A1C-90DA-F69B-5581-10B7C9937A67}"/>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B02CB28C-732E-EFFC-C7B1-64FF9C4BB50E}"/>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F5A85CF9-ED12-329C-400D-910E64219004}"/>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AC66F99A-D7B6-FB81-6AC6-7BD2A10E427B}"/>
              </a:ext>
            </a:extLst>
          </p:cNvPr>
          <p:cNvPicPr/>
          <p:nvPr/>
        </p:nvPicPr>
        <p:blipFill>
          <a:blip r:embed="rId3" cstate="print"/>
          <a:stretch>
            <a:fillRect/>
          </a:stretch>
        </p:blipFill>
        <p:spPr>
          <a:xfrm>
            <a:off x="17041040" y="997702"/>
            <a:ext cx="1516417" cy="336303"/>
          </a:xfrm>
          <a:prstGeom prst="rect">
            <a:avLst/>
          </a:prstGeom>
        </p:spPr>
      </p:pic>
      <p:sp>
        <p:nvSpPr>
          <p:cNvPr id="13" name="Symbol zastępczy numeru slajdu 12">
            <a:extLst>
              <a:ext uri="{FF2B5EF4-FFF2-40B4-BE49-F238E27FC236}">
                <a16:creationId xmlns:a16="http://schemas.microsoft.com/office/drawing/2014/main" id="{1B1C1A77-F057-AA7D-9C43-81196D91C14B}"/>
              </a:ext>
            </a:extLst>
          </p:cNvPr>
          <p:cNvSpPr>
            <a:spLocks noGrp="1"/>
          </p:cNvSpPr>
          <p:nvPr>
            <p:ph type="sldNum" sz="quarter" idx="7"/>
          </p:nvPr>
        </p:nvSpPr>
        <p:spPr/>
        <p:txBody>
          <a:bodyPr/>
          <a:lstStyle/>
          <a:p>
            <a:fld id="{B6F15528-21DE-4FAA-801E-634DDDAF4B2B}" type="slidenum">
              <a:rPr lang="pl-PL" smtClean="0"/>
              <a:t>2</a:t>
            </a:fld>
            <a:endParaRPr lang="pl-PL"/>
          </a:p>
        </p:txBody>
      </p:sp>
      <p:sp>
        <p:nvSpPr>
          <p:cNvPr id="15" name="pole tekstowe 14">
            <a:extLst>
              <a:ext uri="{FF2B5EF4-FFF2-40B4-BE49-F238E27FC236}">
                <a16:creationId xmlns:a16="http://schemas.microsoft.com/office/drawing/2014/main" id="{373734E0-C0AB-F60C-D57F-E666DE8E5EE4}"/>
              </a:ext>
            </a:extLst>
          </p:cNvPr>
          <p:cNvSpPr txBox="1"/>
          <p:nvPr/>
        </p:nvSpPr>
        <p:spPr>
          <a:xfrm>
            <a:off x="16919496" y="10970796"/>
            <a:ext cx="2743944" cy="338554"/>
          </a:xfrm>
          <a:prstGeom prst="rect">
            <a:avLst/>
          </a:prstGeom>
          <a:noFill/>
        </p:spPr>
        <p:txBody>
          <a:bodyPr wrap="square" rtlCol="0">
            <a:spAutoFit/>
          </a:bodyPr>
          <a:lstStyle/>
          <a:p>
            <a:r>
              <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rPr>
              <a:t>Źródło: złote algi/</a:t>
            </a:r>
            <a:r>
              <a:rPr lang="pl-PL" sz="1600"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wikimedia</a:t>
            </a:r>
            <a:endPar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2" name="pole tekstowe 11">
            <a:extLst>
              <a:ext uri="{FF2B5EF4-FFF2-40B4-BE49-F238E27FC236}">
                <a16:creationId xmlns:a16="http://schemas.microsoft.com/office/drawing/2014/main" id="{34749100-C50B-D7CE-6791-CD73D3835131}"/>
              </a:ext>
            </a:extLst>
          </p:cNvPr>
          <p:cNvSpPr txBox="1"/>
          <p:nvPr/>
        </p:nvSpPr>
        <p:spPr>
          <a:xfrm>
            <a:off x="929148" y="3129199"/>
            <a:ext cx="8562105" cy="5632311"/>
          </a:xfrm>
          <a:prstGeom prst="rect">
            <a:avLst/>
          </a:prstGeom>
          <a:noFill/>
        </p:spPr>
        <p:txBody>
          <a:bodyPr wrap="square">
            <a:spAutoFit/>
          </a:bodyPr>
          <a:lstStyle/>
          <a:p>
            <a:pPr algn="just"/>
            <a:endPar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endParaRPr>
          </a:p>
          <a:p>
            <a:pPr algn="just"/>
            <a:endPar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endParaRPr>
          </a:p>
          <a:p>
            <a:pPr algn="just"/>
            <a:endPar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endParaRPr>
          </a:p>
          <a:p>
            <a:pPr algn="just"/>
            <a:r>
              <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rPr>
              <a:t>Gospodarka wodna to proces, </a:t>
            </a:r>
            <a:br>
              <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rPr>
            </a:br>
            <a:r>
              <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rPr>
              <a:t>w którym kluczową rolę odgrywa adaptacja do zmian klimatu </a:t>
            </a:r>
            <a:br>
              <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rPr>
            </a:br>
            <a:r>
              <a:rPr lang="pl-PL" sz="4000" b="1" dirty="0">
                <a:solidFill>
                  <a:srgbClr val="206890"/>
                </a:solidFill>
                <a:latin typeface="Lato Light" panose="020F0502020204030203" pitchFamily="34" charset="0"/>
                <a:ea typeface="Lato Light" panose="020F0502020204030203" pitchFamily="34" charset="0"/>
                <a:cs typeface="Lato Light" panose="020F0502020204030203" pitchFamily="34" charset="0"/>
              </a:rPr>
              <a:t>i towarzyszących im zjawisk, zwłaszcza skrajnych zjawisk hydrologicznych, jakimi są susze i powodzie.</a:t>
            </a:r>
          </a:p>
        </p:txBody>
      </p:sp>
      <p:pic>
        <p:nvPicPr>
          <p:cNvPr id="16" name="Obraz 15">
            <a:extLst>
              <a:ext uri="{FF2B5EF4-FFF2-40B4-BE49-F238E27FC236}">
                <a16:creationId xmlns:a16="http://schemas.microsoft.com/office/drawing/2014/main" id="{6F826E1F-C786-37BF-B40A-D266F16D3C9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0612847" y="2221810"/>
            <a:ext cx="9044601" cy="4569469"/>
          </a:xfrm>
          <a:prstGeom prst="rect">
            <a:avLst/>
          </a:prstGeom>
        </p:spPr>
      </p:pic>
      <p:sp>
        <p:nvSpPr>
          <p:cNvPr id="18" name="pole tekstowe 17">
            <a:extLst>
              <a:ext uri="{FF2B5EF4-FFF2-40B4-BE49-F238E27FC236}">
                <a16:creationId xmlns:a16="http://schemas.microsoft.com/office/drawing/2014/main" id="{8EE3F0FC-319C-DA58-2B94-2B4B74E01C17}"/>
              </a:ext>
            </a:extLst>
          </p:cNvPr>
          <p:cNvSpPr txBox="1"/>
          <p:nvPr/>
        </p:nvSpPr>
        <p:spPr>
          <a:xfrm>
            <a:off x="11389056" y="5870816"/>
            <a:ext cx="7490427" cy="707886"/>
          </a:xfrm>
          <a:prstGeom prst="rect">
            <a:avLst/>
          </a:prstGeom>
          <a:noFill/>
        </p:spPr>
        <p:txBody>
          <a:bodyPr wrap="square">
            <a:spAutoFit/>
          </a:bodyPr>
          <a:lstStyle/>
          <a:p>
            <a:pPr algn="ctr"/>
            <a:r>
              <a:rPr lang="pl-PL" sz="2000" b="1" i="1" dirty="0">
                <a:solidFill>
                  <a:schemeClr val="bg1"/>
                </a:solidFill>
                <a:latin typeface="Lato Light" panose="020F0502020204030203" pitchFamily="34" charset="0"/>
                <a:ea typeface="Lato Light" panose="020F0502020204030203" pitchFamily="34" charset="0"/>
                <a:cs typeface="Lato Light" panose="020F0502020204030203" pitchFamily="34" charset="0"/>
              </a:rPr>
              <a:t>Wysychające mokradła na terenie Podlasia. Fotografie pochodzą </a:t>
            </a:r>
            <a:br>
              <a:rPr lang="pl-PL" sz="2000" b="1" i="1" dirty="0">
                <a:solidFill>
                  <a:schemeClr val="bg1"/>
                </a:solidFill>
                <a:latin typeface="Lato Light" panose="020F0502020204030203" pitchFamily="34" charset="0"/>
                <a:ea typeface="Lato Light" panose="020F0502020204030203" pitchFamily="34" charset="0"/>
                <a:cs typeface="Lato Light" panose="020F0502020204030203" pitchFamily="34" charset="0"/>
              </a:rPr>
            </a:br>
            <a:r>
              <a:rPr lang="pl-PL" sz="2000" b="1" i="1" dirty="0">
                <a:solidFill>
                  <a:schemeClr val="bg1"/>
                </a:solidFill>
                <a:latin typeface="Lato Light" panose="020F0502020204030203" pitchFamily="34" charset="0"/>
                <a:ea typeface="Lato Light" panose="020F0502020204030203" pitchFamily="34" charset="0"/>
                <a:cs typeface="Lato Light" panose="020F0502020204030203" pitchFamily="34" charset="0"/>
              </a:rPr>
              <a:t>z postów profilu FB Jarek Stepaniuk Podlasie </a:t>
            </a:r>
            <a:endParaRPr lang="pl-PL" sz="2000" b="1"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19" name="Obraz 18">
            <a:extLst>
              <a:ext uri="{FF2B5EF4-FFF2-40B4-BE49-F238E27FC236}">
                <a16:creationId xmlns:a16="http://schemas.microsoft.com/office/drawing/2014/main" id="{23D91DB8-5F0D-2005-24D2-1039AF792DF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612847" y="6747387"/>
            <a:ext cx="9044601" cy="4561960"/>
          </a:xfrm>
          <a:prstGeom prst="rect">
            <a:avLst/>
          </a:prstGeom>
        </p:spPr>
      </p:pic>
      <p:sp>
        <p:nvSpPr>
          <p:cNvPr id="20" name="pole tekstowe 19">
            <a:extLst>
              <a:ext uri="{FF2B5EF4-FFF2-40B4-BE49-F238E27FC236}">
                <a16:creationId xmlns:a16="http://schemas.microsoft.com/office/drawing/2014/main" id="{9084D3BB-7328-9D1A-115E-ACDEBAC4891F}"/>
              </a:ext>
            </a:extLst>
          </p:cNvPr>
          <p:cNvSpPr txBox="1"/>
          <p:nvPr/>
        </p:nvSpPr>
        <p:spPr>
          <a:xfrm>
            <a:off x="11582333" y="10595857"/>
            <a:ext cx="7103874" cy="400110"/>
          </a:xfrm>
          <a:prstGeom prst="rect">
            <a:avLst/>
          </a:prstGeom>
          <a:noFill/>
        </p:spPr>
        <p:txBody>
          <a:bodyPr wrap="square" rtlCol="0">
            <a:spAutoFit/>
          </a:bodyPr>
          <a:lstStyle/>
          <a:p>
            <a:pPr algn="ctr"/>
            <a:r>
              <a:rPr lang="pl-PL" sz="2000" b="1" i="1" dirty="0">
                <a:solidFill>
                  <a:schemeClr val="bg1"/>
                </a:solidFill>
                <a:latin typeface="Lato Light" panose="020F0502020204030203" pitchFamily="34" charset="0"/>
                <a:ea typeface="Lato Light" panose="020F0502020204030203" pitchFamily="34" charset="0"/>
                <a:cs typeface="Lato Light" panose="020F0502020204030203" pitchFamily="34" charset="0"/>
              </a:rPr>
              <a:t>Powódź w Małopolsce Źródło: www.malopolska.pl</a:t>
            </a:r>
          </a:p>
        </p:txBody>
      </p:sp>
    </p:spTree>
    <p:extLst>
      <p:ext uri="{BB962C8B-B14F-4D97-AF65-F5344CB8AC3E}">
        <p14:creationId xmlns:p14="http://schemas.microsoft.com/office/powerpoint/2010/main" val="2056340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F715C-F2A3-6824-C69B-2683FA79FE9E}"/>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D1345C7E-5187-2F8F-ECFC-52D219AB15CE}"/>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5C409139-205B-49F2-8D34-F633A96E63D4}"/>
              </a:ext>
            </a:extLst>
          </p:cNvPr>
          <p:cNvSpPr txBox="1">
            <a:spLocks noGrp="1"/>
          </p:cNvSpPr>
          <p:nvPr>
            <p:ph type="title"/>
          </p:nvPr>
        </p:nvSpPr>
        <p:spPr>
          <a:xfrm>
            <a:off x="1082018" y="663208"/>
            <a:ext cx="13542032"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Zmiany klimatu</a:t>
            </a:r>
          </a:p>
        </p:txBody>
      </p:sp>
      <p:grpSp>
        <p:nvGrpSpPr>
          <p:cNvPr id="4" name="object 4">
            <a:extLst>
              <a:ext uri="{FF2B5EF4-FFF2-40B4-BE49-F238E27FC236}">
                <a16:creationId xmlns:a16="http://schemas.microsoft.com/office/drawing/2014/main" id="{F00A6179-8C6F-0D91-0A55-6EBF5D6C0FAF}"/>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E5F00C33-D653-F755-D4D7-95461ADC3B16}"/>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565F2E92-01B6-D3E3-523F-272D084B90C1}"/>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96791C69-FD34-1C00-1646-F0D90F69DFBF}"/>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AF669E3C-FBAE-5453-2704-77D43F4DF591}"/>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49C6BE1D-EEAC-AEA2-5257-41290C1D5D9E}"/>
              </a:ext>
            </a:extLst>
          </p:cNvPr>
          <p:cNvPicPr/>
          <p:nvPr/>
        </p:nvPicPr>
        <p:blipFill>
          <a:blip r:embed="rId3" cstate="print"/>
          <a:stretch>
            <a:fillRect/>
          </a:stretch>
        </p:blipFill>
        <p:spPr>
          <a:xfrm>
            <a:off x="17041040" y="997702"/>
            <a:ext cx="1516417" cy="336303"/>
          </a:xfrm>
          <a:prstGeom prst="rect">
            <a:avLst/>
          </a:prstGeom>
        </p:spPr>
      </p:pic>
      <p:sp>
        <p:nvSpPr>
          <p:cNvPr id="13" name="Symbol zastępczy numeru slajdu 12">
            <a:extLst>
              <a:ext uri="{FF2B5EF4-FFF2-40B4-BE49-F238E27FC236}">
                <a16:creationId xmlns:a16="http://schemas.microsoft.com/office/drawing/2014/main" id="{11C77E0D-4B2F-4AEE-F162-172F8A6A4734}"/>
              </a:ext>
            </a:extLst>
          </p:cNvPr>
          <p:cNvSpPr>
            <a:spLocks noGrp="1"/>
          </p:cNvSpPr>
          <p:nvPr>
            <p:ph type="sldNum" sz="quarter" idx="7"/>
          </p:nvPr>
        </p:nvSpPr>
        <p:spPr/>
        <p:txBody>
          <a:bodyPr/>
          <a:lstStyle/>
          <a:p>
            <a:fld id="{B6F15528-21DE-4FAA-801E-634DDDAF4B2B}" type="slidenum">
              <a:rPr lang="pl-PL" smtClean="0"/>
              <a:t>3</a:t>
            </a:fld>
            <a:endParaRPr lang="pl-PL"/>
          </a:p>
        </p:txBody>
      </p:sp>
      <p:sp>
        <p:nvSpPr>
          <p:cNvPr id="15" name="pole tekstowe 14">
            <a:extLst>
              <a:ext uri="{FF2B5EF4-FFF2-40B4-BE49-F238E27FC236}">
                <a16:creationId xmlns:a16="http://schemas.microsoft.com/office/drawing/2014/main" id="{1ECCB9B9-ABCE-5570-9C17-E379DA016776}"/>
              </a:ext>
            </a:extLst>
          </p:cNvPr>
          <p:cNvSpPr txBox="1"/>
          <p:nvPr/>
        </p:nvSpPr>
        <p:spPr>
          <a:xfrm>
            <a:off x="16919496" y="10970796"/>
            <a:ext cx="2743944" cy="338554"/>
          </a:xfrm>
          <a:prstGeom prst="rect">
            <a:avLst/>
          </a:prstGeom>
          <a:noFill/>
        </p:spPr>
        <p:txBody>
          <a:bodyPr wrap="square" rtlCol="0">
            <a:spAutoFit/>
          </a:bodyPr>
          <a:lstStyle/>
          <a:p>
            <a:r>
              <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rPr>
              <a:t>Źródło: złote algi/</a:t>
            </a:r>
            <a:r>
              <a:rPr lang="pl-PL" sz="1600"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wikimedia</a:t>
            </a:r>
            <a:endPar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0" name="pole tekstowe 19">
            <a:extLst>
              <a:ext uri="{FF2B5EF4-FFF2-40B4-BE49-F238E27FC236}">
                <a16:creationId xmlns:a16="http://schemas.microsoft.com/office/drawing/2014/main" id="{858E7E7E-EE06-4F7A-004B-EE6B83A947A7}"/>
              </a:ext>
            </a:extLst>
          </p:cNvPr>
          <p:cNvSpPr txBox="1"/>
          <p:nvPr/>
        </p:nvSpPr>
        <p:spPr>
          <a:xfrm>
            <a:off x="11582333" y="10595857"/>
            <a:ext cx="7103874" cy="400110"/>
          </a:xfrm>
          <a:prstGeom prst="rect">
            <a:avLst/>
          </a:prstGeom>
          <a:noFill/>
        </p:spPr>
        <p:txBody>
          <a:bodyPr wrap="square" rtlCol="0">
            <a:spAutoFit/>
          </a:bodyPr>
          <a:lstStyle/>
          <a:p>
            <a:pPr algn="ctr"/>
            <a:r>
              <a:rPr lang="pl-PL" sz="2000" b="1" i="1" dirty="0">
                <a:solidFill>
                  <a:schemeClr val="bg1"/>
                </a:solidFill>
                <a:latin typeface="Lato Light" panose="020F0502020204030203" pitchFamily="34" charset="0"/>
                <a:ea typeface="Lato Light" panose="020F0502020204030203" pitchFamily="34" charset="0"/>
                <a:cs typeface="Lato Light" panose="020F0502020204030203" pitchFamily="34" charset="0"/>
              </a:rPr>
              <a:t>Powódź w Małopolsce Źródło: www.malopolska.pl</a:t>
            </a:r>
          </a:p>
        </p:txBody>
      </p:sp>
      <p:sp>
        <p:nvSpPr>
          <p:cNvPr id="10" name="Tytuł 1">
            <a:extLst>
              <a:ext uri="{FF2B5EF4-FFF2-40B4-BE49-F238E27FC236}">
                <a16:creationId xmlns:a16="http://schemas.microsoft.com/office/drawing/2014/main" id="{576EF313-19A4-810A-45E0-1047147FF238}"/>
              </a:ext>
            </a:extLst>
          </p:cNvPr>
          <p:cNvSpPr txBox="1">
            <a:spLocks/>
          </p:cNvSpPr>
          <p:nvPr/>
        </p:nvSpPr>
        <p:spPr>
          <a:xfrm>
            <a:off x="1366028" y="2952332"/>
            <a:ext cx="15216599" cy="6232475"/>
          </a:xfrm>
          <a:prstGeom prst="rect">
            <a:avLst/>
          </a:prstGeom>
        </p:spPr>
        <p:txBody>
          <a:bodyPr wrap="square" lIns="0" tIns="0" rIns="0" bIns="0">
            <a:spAutoFit/>
          </a:bodyPr>
          <a:lstStyle>
            <a:lvl1pPr>
              <a:defRPr sz="7000" b="0" i="0">
                <a:solidFill>
                  <a:srgbClr val="1A688F"/>
                </a:solidFill>
                <a:latin typeface="Lato Light"/>
                <a:ea typeface="+mj-ea"/>
                <a:cs typeface="Lato Light"/>
              </a:defRPr>
            </a:lvl1pPr>
          </a:lstStyle>
          <a:p>
            <a:pPr marL="685800" indent="-685800" algn="just">
              <a:buFont typeface="Wingdings" panose="05000000000000000000" pitchFamily="2" charset="2"/>
              <a:buChar char="ü"/>
            </a:pPr>
            <a:r>
              <a:rPr lang="pl-PL" sz="4500" b="1" dirty="0"/>
              <a:t>Deficyt wody, wynikający z niedostatecznej wysokości opadów atmosferycznych, powoduje występowanie skrajnego zjawiska hydrologicznego, jakim jest susza.</a:t>
            </a:r>
          </a:p>
          <a:p>
            <a:pPr marL="685800" indent="-685800" algn="just">
              <a:buFont typeface="Wingdings" panose="05000000000000000000" pitchFamily="2" charset="2"/>
              <a:buChar char="ü"/>
            </a:pPr>
            <a:endParaRPr lang="pl-PL" sz="4500" b="1" dirty="0"/>
          </a:p>
          <a:p>
            <a:pPr marL="685800" indent="-685800" algn="just">
              <a:buFont typeface="Wingdings" panose="05000000000000000000" pitchFamily="2" charset="2"/>
              <a:buChar char="ü"/>
            </a:pPr>
            <a:r>
              <a:rPr lang="pl-PL" sz="4500" b="1" dirty="0"/>
              <a:t>Długotrwała susza przyczynia się do głębokich niżówek </a:t>
            </a:r>
            <a:br>
              <a:rPr lang="pl-PL" sz="4500" b="1" dirty="0"/>
            </a:br>
            <a:r>
              <a:rPr lang="pl-PL" sz="4500" b="1" dirty="0"/>
              <a:t>z niedoborami wody włącznie, niskich przepływów </a:t>
            </a:r>
            <a:br>
              <a:rPr lang="pl-PL" sz="4500" b="1" dirty="0"/>
            </a:br>
            <a:r>
              <a:rPr lang="pl-PL" sz="4500" b="1" dirty="0"/>
              <a:t>w rzekach i wysokiej ich temperatury.</a:t>
            </a:r>
          </a:p>
          <a:p>
            <a:pPr marL="685800" indent="-685800" algn="just">
              <a:buFont typeface="Wingdings" panose="05000000000000000000" pitchFamily="2" charset="2"/>
              <a:buChar char="ü"/>
            </a:pPr>
            <a:endParaRPr lang="pl-PL" sz="4500" b="1" dirty="0"/>
          </a:p>
          <a:p>
            <a:pPr marL="685800" indent="-685800" algn="just">
              <a:buFont typeface="Wingdings" panose="05000000000000000000" pitchFamily="2" charset="2"/>
              <a:buChar char="ü"/>
            </a:pPr>
            <a:r>
              <a:rPr lang="pl-PL" sz="4500" b="1" dirty="0"/>
              <a:t>To ważne czynniki sprzyjające rozwojowi złotej algi</a:t>
            </a:r>
          </a:p>
        </p:txBody>
      </p:sp>
    </p:spTree>
    <p:extLst>
      <p:ext uri="{BB962C8B-B14F-4D97-AF65-F5344CB8AC3E}">
        <p14:creationId xmlns:p14="http://schemas.microsoft.com/office/powerpoint/2010/main" val="461918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663208"/>
            <a:ext cx="13542032"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Co to jest Złota Alga?</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960895" y="2309780"/>
            <a:ext cx="12182961" cy="7886133"/>
          </a:xfrm>
          <a:prstGeom prst="rect">
            <a:avLst/>
          </a:prstGeom>
        </p:spPr>
        <p:txBody>
          <a:bodyPr vert="horz" wrap="square" lIns="0" tIns="12065" rIns="0" bIns="0" rtlCol="0">
            <a:spAutoFit/>
          </a:bodyPr>
          <a:lstStyle/>
          <a:p>
            <a:pPr marL="12700" algn="just">
              <a:spcBef>
                <a:spcPts val="95"/>
              </a:spcBef>
              <a:spcAft>
                <a:spcPts val="1800"/>
              </a:spcAft>
            </a:pPr>
            <a:r>
              <a:rPr lang="pl-PL" sz="3200" b="1" i="1" spc="-10" dirty="0" err="1">
                <a:solidFill>
                  <a:srgbClr val="1A688F"/>
                </a:solidFill>
                <a:latin typeface="Lato Light"/>
                <a:cs typeface="Lato Light"/>
              </a:rPr>
              <a:t>Prymnesium</a:t>
            </a:r>
            <a:r>
              <a:rPr lang="pl-PL" sz="3200" b="1" i="1" spc="-10" dirty="0">
                <a:solidFill>
                  <a:srgbClr val="1A688F"/>
                </a:solidFill>
                <a:latin typeface="Lato Light"/>
                <a:cs typeface="Lato Light"/>
              </a:rPr>
              <a:t> </a:t>
            </a:r>
            <a:r>
              <a:rPr lang="pl-PL" sz="3200" b="1" i="1" spc="-10" dirty="0" err="1">
                <a:solidFill>
                  <a:srgbClr val="1A688F"/>
                </a:solidFill>
                <a:latin typeface="Lato Light"/>
                <a:cs typeface="Lato Light"/>
              </a:rPr>
              <a:t>parvum</a:t>
            </a:r>
            <a:r>
              <a:rPr lang="pl-PL" sz="3200" b="1" i="1" spc="-10" dirty="0">
                <a:solidFill>
                  <a:srgbClr val="1A688F"/>
                </a:solidFill>
                <a:latin typeface="Lato Light"/>
                <a:cs typeface="Lato Light"/>
              </a:rPr>
              <a:t> </a:t>
            </a:r>
            <a:r>
              <a:rPr lang="pl-PL" sz="3200" spc="-10" dirty="0">
                <a:solidFill>
                  <a:srgbClr val="1A688F"/>
                </a:solidFill>
                <a:latin typeface="Lato Light"/>
                <a:cs typeface="Lato Light"/>
              </a:rPr>
              <a:t>to mikroskopijny (ok. 10 µm) wiciowy glon zaliczany do </a:t>
            </a:r>
            <a:r>
              <a:rPr lang="pl-PL" sz="3200" spc="-10" dirty="0" err="1">
                <a:solidFill>
                  <a:srgbClr val="1A688F"/>
                </a:solidFill>
                <a:latin typeface="Lato Light"/>
                <a:cs typeface="Lato Light"/>
              </a:rPr>
              <a:t>haptofitów</a:t>
            </a:r>
            <a:r>
              <a:rPr lang="pl-PL" sz="3200" spc="-10" dirty="0">
                <a:solidFill>
                  <a:srgbClr val="1A688F"/>
                </a:solidFill>
                <a:latin typeface="Lato Light"/>
                <a:cs typeface="Lato Light"/>
              </a:rPr>
              <a:t>. Po raz pierwszy został zidentyfikowany </a:t>
            </a:r>
            <a:br>
              <a:rPr lang="pl-PL" sz="3200" spc="-10" dirty="0">
                <a:solidFill>
                  <a:srgbClr val="1A688F"/>
                </a:solidFill>
                <a:latin typeface="Lato Light"/>
                <a:cs typeface="Lato Light"/>
              </a:rPr>
            </a:br>
            <a:r>
              <a:rPr lang="pl-PL" sz="3200" spc="-10" dirty="0">
                <a:solidFill>
                  <a:srgbClr val="1A688F"/>
                </a:solidFill>
                <a:latin typeface="Lato Light"/>
                <a:cs typeface="Lato Light"/>
              </a:rPr>
              <a:t>w 1937 roku w wodach słonawego stawu </a:t>
            </a:r>
            <a:r>
              <a:rPr lang="pl-PL" sz="3200" spc="-10" dirty="0" err="1">
                <a:solidFill>
                  <a:srgbClr val="1A688F"/>
                </a:solidFill>
                <a:latin typeface="Lato Light"/>
                <a:cs typeface="Lato Light"/>
              </a:rPr>
              <a:t>Bembridge</a:t>
            </a:r>
            <a:r>
              <a:rPr lang="pl-PL" sz="3200" spc="-10" dirty="0">
                <a:solidFill>
                  <a:srgbClr val="1A688F"/>
                </a:solidFill>
                <a:latin typeface="Lato Light"/>
                <a:cs typeface="Lato Light"/>
              </a:rPr>
              <a:t> na wyspie Wight. Charakteryzuje go duża tolerancja, może przebywać zarówno </a:t>
            </a:r>
            <a:br>
              <a:rPr lang="pl-PL" sz="3200" spc="-10" dirty="0">
                <a:solidFill>
                  <a:srgbClr val="1A688F"/>
                </a:solidFill>
                <a:latin typeface="Lato Light"/>
                <a:cs typeface="Lato Light"/>
              </a:rPr>
            </a:br>
            <a:r>
              <a:rPr lang="pl-PL" sz="3200" spc="-10" dirty="0">
                <a:solidFill>
                  <a:srgbClr val="1A688F"/>
                </a:solidFill>
                <a:latin typeface="Lato Light"/>
                <a:cs typeface="Lato Light"/>
              </a:rPr>
              <a:t>w wodach słonych jak i słodkich, ale najlepiej czuje się w wodach słonawych.</a:t>
            </a:r>
          </a:p>
          <a:p>
            <a:pPr marL="12700" algn="just">
              <a:spcBef>
                <a:spcPts val="95"/>
              </a:spcBef>
              <a:spcAft>
                <a:spcPts val="1800"/>
              </a:spcAft>
            </a:pPr>
            <a:r>
              <a:rPr lang="pl-PL" sz="3200" spc="-10" dirty="0">
                <a:solidFill>
                  <a:srgbClr val="1A688F"/>
                </a:solidFill>
                <a:latin typeface="Lato Light"/>
                <a:cs typeface="Lato Light"/>
              </a:rPr>
              <a:t>Już 2 lata po jego odkryciu zauważono, że wydziela on toksynę zabójczą dla ryb (ichtiotoksyna). W 1995 roku udało się ją wyizolować i zyskała ona nazwę </a:t>
            </a:r>
            <a:r>
              <a:rPr lang="pl-PL" sz="3200" spc="-10" dirty="0" err="1">
                <a:solidFill>
                  <a:srgbClr val="1A688F"/>
                </a:solidFill>
                <a:latin typeface="Lato Light"/>
                <a:cs typeface="Lato Light"/>
              </a:rPr>
              <a:t>prymnezyna</a:t>
            </a:r>
            <a:r>
              <a:rPr lang="pl-PL" sz="3200" spc="-10" dirty="0">
                <a:solidFill>
                  <a:srgbClr val="1A688F"/>
                </a:solidFill>
                <a:latin typeface="Lato Light"/>
                <a:cs typeface="Lato Light"/>
              </a:rPr>
              <a:t>. Obecnie wiemy, że zabija ona organizmy oddychające skrzelami. Toksyna zmienia przepuszczalność błon komórkowych i uszkadza skrzela.</a:t>
            </a:r>
          </a:p>
          <a:p>
            <a:pPr marL="12700" algn="just">
              <a:spcBef>
                <a:spcPts val="95"/>
              </a:spcBef>
              <a:spcAft>
                <a:spcPts val="1800"/>
              </a:spcAft>
            </a:pPr>
            <a:r>
              <a:rPr lang="pl-PL" sz="3200" spc="-10" dirty="0">
                <a:solidFill>
                  <a:srgbClr val="1A688F"/>
                </a:solidFill>
                <a:latin typeface="Lato Light"/>
                <a:cs typeface="Lato Light"/>
              </a:rPr>
              <a:t>Niewielka ilość </a:t>
            </a:r>
            <a:r>
              <a:rPr lang="pl-PL" sz="3200" i="1" spc="-10" dirty="0" err="1">
                <a:solidFill>
                  <a:srgbClr val="1A688F"/>
                </a:solidFill>
                <a:latin typeface="Lato Light"/>
                <a:cs typeface="Lato Light"/>
              </a:rPr>
              <a:t>Prymnesium</a:t>
            </a:r>
            <a:r>
              <a:rPr lang="pl-PL" sz="3200" i="1" spc="-10" dirty="0">
                <a:solidFill>
                  <a:srgbClr val="1A688F"/>
                </a:solidFill>
                <a:latin typeface="Lato Light"/>
                <a:cs typeface="Lato Light"/>
              </a:rPr>
              <a:t> </a:t>
            </a:r>
            <a:r>
              <a:rPr lang="pl-PL" sz="3200" i="1" spc="-10" dirty="0" err="1">
                <a:solidFill>
                  <a:srgbClr val="1A688F"/>
                </a:solidFill>
                <a:latin typeface="Lato Light"/>
                <a:cs typeface="Lato Light"/>
              </a:rPr>
              <a:t>parvum</a:t>
            </a:r>
            <a:r>
              <a:rPr lang="pl-PL" sz="3200" i="1" spc="-10" dirty="0">
                <a:solidFill>
                  <a:srgbClr val="1A688F"/>
                </a:solidFill>
                <a:latin typeface="Lato Light"/>
                <a:cs typeface="Lato Light"/>
              </a:rPr>
              <a:t> </a:t>
            </a:r>
            <a:r>
              <a:rPr lang="pl-PL" sz="3200" spc="-10" dirty="0">
                <a:solidFill>
                  <a:srgbClr val="1A688F"/>
                </a:solidFill>
                <a:latin typeface="Lato Light"/>
                <a:cs typeface="Lato Light"/>
              </a:rPr>
              <a:t>nie jest szkodliwa, jednak gdy dojdzie do gwałtownej zmiany warunków środowiskowych, </a:t>
            </a:r>
            <a:br>
              <a:rPr lang="pl-PL" sz="3200" spc="-10" dirty="0">
                <a:solidFill>
                  <a:srgbClr val="1A688F"/>
                </a:solidFill>
                <a:latin typeface="Lato Light"/>
                <a:cs typeface="Lato Light"/>
              </a:rPr>
            </a:br>
            <a:r>
              <a:rPr lang="pl-PL" sz="3200" spc="-10" dirty="0">
                <a:solidFill>
                  <a:srgbClr val="1A688F"/>
                </a:solidFill>
                <a:latin typeface="Lato Light"/>
                <a:cs typeface="Lato Light"/>
              </a:rPr>
              <a:t>np. nagłego zasolenia wód słodkich, następuje masowe namnażanie się glonów, wydzielanie toksyny i śmierci ryb.</a:t>
            </a:r>
          </a:p>
        </p:txBody>
      </p:sp>
      <p:sp>
        <p:nvSpPr>
          <p:cNvPr id="13" name="Symbol zastępczy numeru slajdu 12">
            <a:extLst>
              <a:ext uri="{FF2B5EF4-FFF2-40B4-BE49-F238E27FC236}">
                <a16:creationId xmlns:a16="http://schemas.microsoft.com/office/drawing/2014/main" id="{75818BD7-8F8D-829D-9DD8-E2263E71BB04}"/>
              </a:ext>
            </a:extLst>
          </p:cNvPr>
          <p:cNvSpPr>
            <a:spLocks noGrp="1"/>
          </p:cNvSpPr>
          <p:nvPr>
            <p:ph type="sldNum" sz="quarter" idx="7"/>
          </p:nvPr>
        </p:nvSpPr>
        <p:spPr/>
        <p:txBody>
          <a:bodyPr/>
          <a:lstStyle/>
          <a:p>
            <a:fld id="{B6F15528-21DE-4FAA-801E-634DDDAF4B2B}" type="slidenum">
              <a:rPr lang="pl-PL" smtClean="0"/>
              <a:t>4</a:t>
            </a:fld>
            <a:endParaRPr lang="pl-PL"/>
          </a:p>
        </p:txBody>
      </p:sp>
      <p:pic>
        <p:nvPicPr>
          <p:cNvPr id="14" name="Obraz 13" descr="Obraz zawierający roślina, trawa, na wolnym powietrzu, natura&#10;&#10;Opis wygenerowany automatycznie">
            <a:extLst>
              <a:ext uri="{FF2B5EF4-FFF2-40B4-BE49-F238E27FC236}">
                <a16:creationId xmlns:a16="http://schemas.microsoft.com/office/drawing/2014/main" id="{BFEE40CD-3CE5-A8DF-CCDF-1B77DAE66D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2028822" y="3674733"/>
            <a:ext cx="9166182" cy="6103052"/>
          </a:xfrm>
          <a:prstGeom prst="rect">
            <a:avLst/>
          </a:prstGeom>
        </p:spPr>
      </p:pic>
      <p:sp>
        <p:nvSpPr>
          <p:cNvPr id="15" name="pole tekstowe 14">
            <a:extLst>
              <a:ext uri="{FF2B5EF4-FFF2-40B4-BE49-F238E27FC236}">
                <a16:creationId xmlns:a16="http://schemas.microsoft.com/office/drawing/2014/main" id="{5F677631-D885-19A3-7213-B841217C18B6}"/>
              </a:ext>
            </a:extLst>
          </p:cNvPr>
          <p:cNvSpPr txBox="1"/>
          <p:nvPr/>
        </p:nvSpPr>
        <p:spPr>
          <a:xfrm>
            <a:off x="16919496" y="10970796"/>
            <a:ext cx="2743944" cy="338554"/>
          </a:xfrm>
          <a:prstGeom prst="rect">
            <a:avLst/>
          </a:prstGeom>
          <a:noFill/>
        </p:spPr>
        <p:txBody>
          <a:bodyPr wrap="square" rtlCol="0">
            <a:spAutoFit/>
          </a:bodyPr>
          <a:lstStyle/>
          <a:p>
            <a:r>
              <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rPr>
              <a:t>Źródło: złote algi/</a:t>
            </a:r>
            <a:r>
              <a:rPr lang="pl-PL" sz="1600"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wikimedia</a:t>
            </a:r>
            <a:endParaRPr lang="pl-PL" sz="16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spTree>
    <p:extLst>
      <p:ext uri="{BB962C8B-B14F-4D97-AF65-F5344CB8AC3E}">
        <p14:creationId xmlns:p14="http://schemas.microsoft.com/office/powerpoint/2010/main" val="3935897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5D93D-8BE3-0AF0-3171-4F468DD2CD7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10CB89F4-88C6-27AF-101C-2E3BBCFB84BC}"/>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ABECC76E-069C-6976-1B00-3F12FADFA1A6}"/>
              </a:ext>
            </a:extLst>
          </p:cNvPr>
          <p:cNvSpPr txBox="1">
            <a:spLocks noGrp="1"/>
          </p:cNvSpPr>
          <p:nvPr>
            <p:ph type="title"/>
          </p:nvPr>
        </p:nvSpPr>
        <p:spPr>
          <a:xfrm>
            <a:off x="1082017" y="738433"/>
            <a:ext cx="14747595"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Występowanie Złotej Algi</a:t>
            </a:r>
          </a:p>
        </p:txBody>
      </p:sp>
      <p:grpSp>
        <p:nvGrpSpPr>
          <p:cNvPr id="4" name="object 4">
            <a:extLst>
              <a:ext uri="{FF2B5EF4-FFF2-40B4-BE49-F238E27FC236}">
                <a16:creationId xmlns:a16="http://schemas.microsoft.com/office/drawing/2014/main" id="{6144BC1D-9F6C-DA4C-6FF2-963D1400D5E4}"/>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8D73D929-1A49-1D2F-771A-CA74EAB8E72B}"/>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67820688-7BB0-2E00-4467-0A49EF83A34E}"/>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DB382397-D3B7-13CA-A18B-5AF6F990A321}"/>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D10EF4E4-2B10-D644-C194-8B12CC44A4D2}"/>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7614A936-D005-95B5-66EB-1AA8EDDF8B31}"/>
              </a:ext>
            </a:extLst>
          </p:cNvPr>
          <p:cNvPicPr/>
          <p:nvPr/>
        </p:nvPicPr>
        <p:blipFill>
          <a:blip r:embed="rId3" cstate="print"/>
          <a:stretch>
            <a:fillRect/>
          </a:stretch>
        </p:blipFill>
        <p:spPr>
          <a:xfrm>
            <a:off x="17041040" y="997702"/>
            <a:ext cx="1516417" cy="336303"/>
          </a:xfrm>
          <a:prstGeom prst="rect">
            <a:avLst/>
          </a:prstGeom>
        </p:spPr>
      </p:pic>
      <p:sp>
        <p:nvSpPr>
          <p:cNvPr id="15" name="object 10">
            <a:extLst>
              <a:ext uri="{FF2B5EF4-FFF2-40B4-BE49-F238E27FC236}">
                <a16:creationId xmlns:a16="http://schemas.microsoft.com/office/drawing/2014/main" id="{66285B4A-EF82-6C94-F6EF-3F07744DE329}"/>
              </a:ext>
            </a:extLst>
          </p:cNvPr>
          <p:cNvSpPr txBox="1"/>
          <p:nvPr/>
        </p:nvSpPr>
        <p:spPr>
          <a:xfrm>
            <a:off x="454283" y="5654675"/>
            <a:ext cx="18843367" cy="5577809"/>
          </a:xfrm>
          <a:prstGeom prst="rect">
            <a:avLst/>
          </a:prstGeom>
        </p:spPr>
        <p:txBody>
          <a:bodyPr vert="horz" wrap="square" lIns="0" tIns="12065" rIns="0" bIns="0" rtlCol="0">
            <a:spAutoFit/>
          </a:bodyPr>
          <a:lstStyle>
            <a:defPPr>
              <a:defRPr kern="0"/>
            </a:defPPr>
            <a:lvl1pPr marL="469900" indent="-457200">
              <a:lnSpc>
                <a:spcPct val="200000"/>
              </a:lnSpc>
              <a:spcBef>
                <a:spcPts val="95"/>
              </a:spcBef>
              <a:buFont typeface="Wingdings" panose="05000000000000000000" pitchFamily="2" charset="2"/>
              <a:buChar char="Ø"/>
              <a:defRPr sz="3200" b="1" spc="-10">
                <a:solidFill>
                  <a:srgbClr val="34A8CF"/>
                </a:solidFill>
                <a:latin typeface="Lato Light"/>
                <a:cs typeface="Lato Light"/>
              </a:defRPr>
            </a:lvl1pPr>
          </a:lstStyle>
          <a:p>
            <a:pPr marL="12700" indent="0" algn="just">
              <a:lnSpc>
                <a:spcPct val="100000"/>
              </a:lnSpc>
              <a:spcAft>
                <a:spcPts val="1800"/>
              </a:spcAft>
              <a:buNone/>
            </a:pPr>
            <a:r>
              <a:rPr lang="pl-PL" sz="3000" b="0" dirty="0">
                <a:solidFill>
                  <a:srgbClr val="1A688F"/>
                </a:solidFill>
              </a:rPr>
              <a:t>Obecnie glon występuje na całym świecie, od Chin i Australii, przez Europę Zachodnią po USA. Jego migrację mogły ułatwić takie czynniki jak zmiany w zasoleniu wód, zmiany hydrologiczne oraz zmiany stężeń składników odżywczych w wodach.</a:t>
            </a:r>
          </a:p>
          <a:p>
            <a:pPr marL="12700" indent="0" algn="just">
              <a:lnSpc>
                <a:spcPct val="100000"/>
              </a:lnSpc>
              <a:spcAft>
                <a:spcPts val="1800"/>
              </a:spcAft>
              <a:buNone/>
            </a:pPr>
            <a:r>
              <a:rPr lang="pl-PL" sz="3000" b="0" dirty="0">
                <a:solidFill>
                  <a:srgbClr val="1A688F"/>
                </a:solidFill>
              </a:rPr>
              <a:t>Wydaje się, że pierwszym regionem półkuli zachodniej, w którym doszło do zakwitów </a:t>
            </a:r>
            <a:r>
              <a:rPr lang="pl-PL" sz="3000" b="0" i="1" dirty="0" err="1">
                <a:solidFill>
                  <a:srgbClr val="1A688F"/>
                </a:solidFill>
              </a:rPr>
              <a:t>Prymnesium</a:t>
            </a:r>
            <a:r>
              <a:rPr lang="pl-PL" sz="3000" b="0" i="1" dirty="0">
                <a:solidFill>
                  <a:srgbClr val="1A688F"/>
                </a:solidFill>
              </a:rPr>
              <a:t> </a:t>
            </a:r>
            <a:r>
              <a:rPr lang="pl-PL" sz="3000" b="0" i="1" dirty="0" err="1">
                <a:solidFill>
                  <a:srgbClr val="1A688F"/>
                </a:solidFill>
              </a:rPr>
              <a:t>parvum</a:t>
            </a:r>
            <a:r>
              <a:rPr lang="pl-PL" sz="3000" b="0" i="1" dirty="0">
                <a:solidFill>
                  <a:srgbClr val="1A688F"/>
                </a:solidFill>
              </a:rPr>
              <a:t> </a:t>
            </a:r>
            <a:r>
              <a:rPr lang="pl-PL" sz="3000" b="0" dirty="0">
                <a:solidFill>
                  <a:srgbClr val="1A688F"/>
                </a:solidFill>
              </a:rPr>
              <a:t>były południowo-środkowe regiony USA. W wyniku susz panujących na przełomie XX i XXI wieku doszło do zwiększenia zasolenia tamtejszych wód i pojawienia się pierwszych zakwitów. Zadomowienie się w tamtym regionie ułatwił zmniejszony w czasie suszy przepływ wód rzecznych do jezior. Rolę mogły odegrać też zmiany w dostępności składników odżywczych. Eksperymenty laboratoryjne wykazały bowiem, że toksyczność glonów rośnie, gdy pojawia się nierównowaga pomiędzy stosunkiem azotu i potasu, a największa jest tam, gdzie ograniczona jest podaż potasu.</a:t>
            </a:r>
          </a:p>
          <a:p>
            <a:pPr marL="12700" indent="0" algn="just">
              <a:lnSpc>
                <a:spcPct val="100000"/>
              </a:lnSpc>
              <a:spcAft>
                <a:spcPts val="1800"/>
              </a:spcAft>
              <a:buNone/>
            </a:pPr>
            <a:r>
              <a:rPr lang="pl-PL" sz="3000" b="0" dirty="0">
                <a:solidFill>
                  <a:srgbClr val="1A688F"/>
                </a:solidFill>
              </a:rPr>
              <a:t>Badania laboratoryjne pokazują, że naturalnymi wrogami </a:t>
            </a:r>
            <a:r>
              <a:rPr lang="pl-PL" sz="3000" b="0" i="1" dirty="0">
                <a:solidFill>
                  <a:srgbClr val="1A688F"/>
                </a:solidFill>
              </a:rPr>
              <a:t>P. </a:t>
            </a:r>
            <a:r>
              <a:rPr lang="pl-PL" sz="3000" b="0" i="1" dirty="0" err="1">
                <a:solidFill>
                  <a:srgbClr val="1A688F"/>
                </a:solidFill>
              </a:rPr>
              <a:t>parvum</a:t>
            </a:r>
            <a:r>
              <a:rPr lang="pl-PL" sz="3000" b="0" i="1" dirty="0">
                <a:solidFill>
                  <a:srgbClr val="1A688F"/>
                </a:solidFill>
              </a:rPr>
              <a:t> </a:t>
            </a:r>
            <a:r>
              <a:rPr lang="pl-PL" sz="3000" b="0" dirty="0">
                <a:solidFill>
                  <a:srgbClr val="1A688F"/>
                </a:solidFill>
              </a:rPr>
              <a:t>mogą być wirusy, bakterie i zooplankton, jak niektóre orzęski, wrotki czy widłonogi.</a:t>
            </a:r>
          </a:p>
        </p:txBody>
      </p:sp>
      <p:sp>
        <p:nvSpPr>
          <p:cNvPr id="16" name="Symbol zastępczy numeru slajdu 15">
            <a:extLst>
              <a:ext uri="{FF2B5EF4-FFF2-40B4-BE49-F238E27FC236}">
                <a16:creationId xmlns:a16="http://schemas.microsoft.com/office/drawing/2014/main" id="{B178FE00-CC5C-8993-A8F3-8D1F1CB214CB}"/>
              </a:ext>
            </a:extLst>
          </p:cNvPr>
          <p:cNvSpPr>
            <a:spLocks noGrp="1"/>
          </p:cNvSpPr>
          <p:nvPr>
            <p:ph type="sldNum" sz="quarter" idx="7"/>
          </p:nvPr>
        </p:nvSpPr>
        <p:spPr/>
        <p:txBody>
          <a:bodyPr/>
          <a:lstStyle/>
          <a:p>
            <a:fld id="{B6F15528-21DE-4FAA-801E-634DDDAF4B2B}" type="slidenum">
              <a:rPr lang="pl-PL" smtClean="0"/>
              <a:t>5</a:t>
            </a:fld>
            <a:endParaRPr lang="pl-PL"/>
          </a:p>
        </p:txBody>
      </p:sp>
      <p:sp>
        <p:nvSpPr>
          <p:cNvPr id="12" name="pole tekstowe 11">
            <a:extLst>
              <a:ext uri="{FF2B5EF4-FFF2-40B4-BE49-F238E27FC236}">
                <a16:creationId xmlns:a16="http://schemas.microsoft.com/office/drawing/2014/main" id="{0AEECA92-4F87-55C6-1B68-8A433AE0A65C}"/>
              </a:ext>
            </a:extLst>
          </p:cNvPr>
          <p:cNvSpPr txBox="1"/>
          <p:nvPr/>
        </p:nvSpPr>
        <p:spPr>
          <a:xfrm>
            <a:off x="16133736" y="10970796"/>
            <a:ext cx="3529704" cy="369332"/>
          </a:xfrm>
          <a:prstGeom prst="rect">
            <a:avLst/>
          </a:prstGeom>
          <a:noFill/>
        </p:spPr>
        <p:txBody>
          <a:bodyPr wrap="square" rtlCol="0">
            <a:spAutoFit/>
          </a:bodyPr>
          <a:lstStyle/>
          <a:p>
            <a:r>
              <a:rPr lang="pl-PL" sz="1600" dirty="0">
                <a:solidFill>
                  <a:srgbClr val="0080AF"/>
                </a:solidFill>
                <a:latin typeface="Lato Light" panose="020F0502020204030203" pitchFamily="34" charset="0"/>
                <a:ea typeface="Lato Light" panose="020F0502020204030203" pitchFamily="34" charset="0"/>
                <a:cs typeface="Lato Light" panose="020F0502020204030203" pitchFamily="34" charset="0"/>
              </a:rPr>
              <a:t>Źródło: </a:t>
            </a:r>
            <a:r>
              <a:rPr lang="pl-PL" sz="1800" u="sng" kern="100" dirty="0">
                <a:solidFill>
                  <a:srgbClr val="0000FF"/>
                </a:solidFill>
                <a:effectLst/>
                <a:latin typeface="Calibri" panose="020F0502020204030204" pitchFamily="34" charset="0"/>
                <a:ea typeface="Times New Roman" panose="02020603050405020304" pitchFamily="18" charset="0"/>
                <a:hlinkClick r:id="rId4"/>
              </a:rPr>
              <a:t>https://kopalniawiedzy.pl/</a:t>
            </a:r>
            <a:r>
              <a:rPr lang="pl-PL" sz="1800" kern="100" dirty="0">
                <a:effectLst/>
                <a:latin typeface="Calibri" panose="020F0502020204030204" pitchFamily="34" charset="0"/>
                <a:ea typeface="Times New Roman" panose="02020603050405020304" pitchFamily="18" charset="0"/>
              </a:rPr>
              <a:t> </a:t>
            </a:r>
            <a:endParaRPr lang="pl-PL" sz="1600" dirty="0">
              <a:solidFill>
                <a:srgbClr val="0080AF"/>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0" name="pole tekstowe 19">
            <a:extLst>
              <a:ext uri="{FF2B5EF4-FFF2-40B4-BE49-F238E27FC236}">
                <a16:creationId xmlns:a16="http://schemas.microsoft.com/office/drawing/2014/main" id="{37DF94A2-79DA-AB21-F3D3-E87140E4C83C}"/>
              </a:ext>
            </a:extLst>
          </p:cNvPr>
          <p:cNvSpPr txBox="1"/>
          <p:nvPr/>
        </p:nvSpPr>
        <p:spPr>
          <a:xfrm>
            <a:off x="12284510" y="4933481"/>
            <a:ext cx="5152956" cy="646331"/>
          </a:xfrm>
          <a:prstGeom prst="rect">
            <a:avLst/>
          </a:prstGeom>
          <a:noFill/>
        </p:spPr>
        <p:txBody>
          <a:bodyPr wrap="square">
            <a:spAutoFit/>
          </a:bodyPr>
          <a:lstStyle/>
          <a:p>
            <a: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rPr>
              <a:t>Źródło mapy: </a:t>
            </a:r>
            <a:b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rPr>
            </a:br>
            <a: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rPr>
              <a:t>USGS​ (</a:t>
            </a:r>
            <a:r>
              <a:rPr lang="pl-PL" dirty="0" err="1">
                <a:solidFill>
                  <a:srgbClr val="1A688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Nonindigenous</a:t>
            </a:r>
            <a: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 </a:t>
            </a:r>
            <a:r>
              <a:rPr lang="pl-PL" dirty="0" err="1">
                <a:solidFill>
                  <a:srgbClr val="1A688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Aquatic</a:t>
            </a:r>
            <a: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 </a:t>
            </a:r>
            <a:r>
              <a:rPr lang="pl-PL" dirty="0" err="1">
                <a:solidFill>
                  <a:srgbClr val="1A688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Species</a:t>
            </a:r>
            <a:r>
              <a:rPr lang="pl-PL" dirty="0">
                <a:solidFill>
                  <a:srgbClr val="1A688F"/>
                </a:solidFill>
                <a:latin typeface="Lato Light" panose="020F0502020204030203" pitchFamily="34" charset="0"/>
                <a:ea typeface="Lato Light" panose="020F0502020204030203" pitchFamily="34" charset="0"/>
                <a:cs typeface="Lato Light" panose="020F0502020204030203" pitchFamily="34" charset="0"/>
              </a:rPr>
              <a:t>)​</a:t>
            </a:r>
          </a:p>
        </p:txBody>
      </p:sp>
      <p:pic>
        <p:nvPicPr>
          <p:cNvPr id="22" name="Obraz 21" descr="Obraz zawierający mapa, tekst, atlas&#10;&#10;Opis wygenerowany automatycznie">
            <a:extLst>
              <a:ext uri="{FF2B5EF4-FFF2-40B4-BE49-F238E27FC236}">
                <a16:creationId xmlns:a16="http://schemas.microsoft.com/office/drawing/2014/main" id="{81644FD8-7682-CFA1-1279-C15B5DE9338E}"/>
              </a:ext>
            </a:extLst>
          </p:cNvPr>
          <p:cNvPicPr>
            <a:picLocks noChangeAspect="1"/>
          </p:cNvPicPr>
          <p:nvPr/>
        </p:nvPicPr>
        <p:blipFill rotWithShape="1">
          <a:blip r:embed="rId6">
            <a:extLst>
              <a:ext uri="{28A0092B-C50C-407E-A947-70E740481C1C}">
                <a14:useLocalDpi xmlns:a14="http://schemas.microsoft.com/office/drawing/2010/main" val="0"/>
              </a:ext>
            </a:extLst>
          </a:blip>
          <a:srcRect r="933"/>
          <a:stretch/>
        </p:blipFill>
        <p:spPr>
          <a:xfrm>
            <a:off x="508990" y="2218032"/>
            <a:ext cx="11665673" cy="3473302"/>
          </a:xfrm>
          <a:prstGeom prst="rect">
            <a:avLst/>
          </a:prstGeom>
        </p:spPr>
      </p:pic>
    </p:spTree>
    <p:extLst>
      <p:ext uri="{BB962C8B-B14F-4D97-AF65-F5344CB8AC3E}">
        <p14:creationId xmlns:p14="http://schemas.microsoft.com/office/powerpoint/2010/main" val="3064521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Warunki zakwitu Złotej Algi </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470750" y="2231138"/>
            <a:ext cx="18533011" cy="2130904"/>
          </a:xfrm>
          <a:prstGeom prst="rect">
            <a:avLst/>
          </a:prstGeom>
        </p:spPr>
        <p:txBody>
          <a:bodyPr vert="horz" wrap="square" lIns="0" tIns="12065" rIns="0" bIns="0" rtlCol="0">
            <a:spAutoFit/>
          </a:bodyPr>
          <a:lstStyle/>
          <a:p>
            <a:pPr marL="12700" algn="just">
              <a:lnSpc>
                <a:spcPct val="150000"/>
              </a:lnSpc>
            </a:pPr>
            <a:r>
              <a:rPr lang="pl-PL" sz="3200" spc="-10" dirty="0">
                <a:solidFill>
                  <a:srgbClr val="1A688F"/>
                </a:solidFill>
                <a:latin typeface="Lato Light"/>
                <a:cs typeface="Lato Light"/>
              </a:rPr>
              <a:t>Na ilości </a:t>
            </a:r>
            <a:r>
              <a:rPr lang="pl-PL" sz="3200" spc="-10" dirty="0" err="1">
                <a:solidFill>
                  <a:srgbClr val="1A688F"/>
                </a:solidFill>
                <a:latin typeface="Lato Light"/>
                <a:cs typeface="Lato Light"/>
              </a:rPr>
              <a:t>zakwitowe</a:t>
            </a:r>
            <a:r>
              <a:rPr lang="pl-PL" sz="3200" spc="-10" dirty="0">
                <a:solidFill>
                  <a:srgbClr val="1A688F"/>
                </a:solidFill>
                <a:latin typeface="Lato Light"/>
                <a:cs typeface="Lato Light"/>
              </a:rPr>
              <a:t> „złotej algi”, wskazuje, na podstawie historycznych obserwacji, w jeziorach południowo-środkowych Stanów Zjednoczonych, gęstość komórek </a:t>
            </a:r>
            <a:r>
              <a:rPr lang="pl-PL" sz="3200" i="1" spc="-10" dirty="0" err="1">
                <a:solidFill>
                  <a:srgbClr val="1A688F"/>
                </a:solidFill>
                <a:latin typeface="Lato Light"/>
                <a:cs typeface="Lato Light"/>
              </a:rPr>
              <a:t>Prymnesium</a:t>
            </a:r>
            <a:r>
              <a:rPr lang="pl-PL" sz="3200" i="1" spc="-10" dirty="0">
                <a:solidFill>
                  <a:srgbClr val="1A688F"/>
                </a:solidFill>
                <a:latin typeface="Lato Light"/>
                <a:cs typeface="Lato Light"/>
              </a:rPr>
              <a:t> </a:t>
            </a:r>
            <a:r>
              <a:rPr lang="pl-PL" sz="3200" i="1" spc="-10" dirty="0" err="1">
                <a:solidFill>
                  <a:srgbClr val="1A688F"/>
                </a:solidFill>
                <a:latin typeface="Lato Light"/>
                <a:cs typeface="Lato Light"/>
              </a:rPr>
              <a:t>parvum</a:t>
            </a:r>
            <a:r>
              <a:rPr lang="pl-PL" sz="3200" i="1" spc="-10" dirty="0">
                <a:solidFill>
                  <a:srgbClr val="1A688F"/>
                </a:solidFill>
                <a:latin typeface="Lato Light"/>
                <a:cs typeface="Lato Light"/>
              </a:rPr>
              <a:t> </a:t>
            </a:r>
            <a:r>
              <a:rPr lang="pl-PL" sz="3200" spc="-10" dirty="0">
                <a:solidFill>
                  <a:srgbClr val="1A688F"/>
                </a:solidFill>
                <a:latin typeface="Lato Light"/>
                <a:cs typeface="Lato Light"/>
              </a:rPr>
              <a:t>przekraczająca </a:t>
            </a:r>
            <a:br>
              <a:rPr lang="pl-PL" sz="3200" spc="-10" dirty="0">
                <a:solidFill>
                  <a:srgbClr val="1A688F"/>
                </a:solidFill>
                <a:latin typeface="Lato Light"/>
                <a:cs typeface="Lato Light"/>
              </a:rPr>
            </a:br>
            <a:r>
              <a:rPr lang="pl-PL" sz="3200" spc="-10" dirty="0">
                <a:solidFill>
                  <a:srgbClr val="1A688F"/>
                </a:solidFill>
                <a:latin typeface="Lato Light"/>
                <a:cs typeface="Lato Light"/>
              </a:rPr>
              <a:t>10 mln komórek/litr. </a:t>
            </a:r>
            <a:endParaRPr lang="pl-PL" sz="3200" b="1" spc="-10" dirty="0">
              <a:solidFill>
                <a:srgbClr val="1A688F"/>
              </a:solidFill>
              <a:latin typeface="Lato Light"/>
              <a:cs typeface="Lato Light"/>
            </a:endParaRPr>
          </a:p>
        </p:txBody>
      </p:sp>
      <p:sp>
        <p:nvSpPr>
          <p:cNvPr id="13" name="pole tekstowe 12">
            <a:extLst>
              <a:ext uri="{FF2B5EF4-FFF2-40B4-BE49-F238E27FC236}">
                <a16:creationId xmlns:a16="http://schemas.microsoft.com/office/drawing/2014/main" id="{C46CB742-220B-37D9-9739-FB1A72B2F443}"/>
              </a:ext>
            </a:extLst>
          </p:cNvPr>
          <p:cNvSpPr txBox="1"/>
          <p:nvPr/>
        </p:nvSpPr>
        <p:spPr>
          <a:xfrm>
            <a:off x="470750" y="5297501"/>
            <a:ext cx="19162600" cy="5162504"/>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marL="527050" indent="-514350" algn="just">
              <a:lnSpc>
                <a:spcPct val="150000"/>
              </a:lnSpc>
              <a:buFont typeface="Wingdings" panose="05000000000000000000" pitchFamily="2" charset="2"/>
              <a:buChar char="§"/>
            </a:pPr>
            <a:r>
              <a:rPr lang="pl-PL" b="0" dirty="0">
                <a:solidFill>
                  <a:srgbClr val="1A688F"/>
                </a:solidFill>
              </a:rPr>
              <a:t>Temperatura</a:t>
            </a:r>
          </a:p>
          <a:p>
            <a:pPr marL="527050" indent="-514350" algn="just">
              <a:lnSpc>
                <a:spcPct val="150000"/>
              </a:lnSpc>
              <a:buFont typeface="Wingdings" panose="05000000000000000000" pitchFamily="2" charset="2"/>
              <a:buChar char="§"/>
            </a:pPr>
            <a:r>
              <a:rPr lang="pl-PL" b="0" dirty="0">
                <a:solidFill>
                  <a:srgbClr val="1A688F"/>
                </a:solidFill>
              </a:rPr>
              <a:t>Substancje odżywcze</a:t>
            </a:r>
          </a:p>
          <a:p>
            <a:pPr marL="527050" indent="-514350" algn="just">
              <a:lnSpc>
                <a:spcPct val="150000"/>
              </a:lnSpc>
              <a:buFont typeface="Wingdings" panose="05000000000000000000" pitchFamily="2" charset="2"/>
              <a:buChar char="§"/>
            </a:pPr>
            <a:r>
              <a:rPr lang="pl-PL" b="0" dirty="0">
                <a:solidFill>
                  <a:srgbClr val="1A688F"/>
                </a:solidFill>
              </a:rPr>
              <a:t>Zasolenie</a:t>
            </a:r>
          </a:p>
          <a:p>
            <a:pPr marL="1081088" indent="-514350" algn="just">
              <a:lnSpc>
                <a:spcPct val="150000"/>
              </a:lnSpc>
              <a:buFont typeface="Wingdings" panose="05000000000000000000" pitchFamily="2" charset="2"/>
              <a:buChar char="Ø"/>
            </a:pPr>
            <a:r>
              <a:rPr lang="pl-PL" b="0" dirty="0">
                <a:solidFill>
                  <a:srgbClr val="1A688F"/>
                </a:solidFill>
              </a:rPr>
              <a:t>Przewodność elektryczna właściwa</a:t>
            </a:r>
          </a:p>
          <a:p>
            <a:pPr marL="1081088" indent="-514350" algn="just">
              <a:lnSpc>
                <a:spcPct val="150000"/>
              </a:lnSpc>
              <a:buFont typeface="Wingdings" panose="05000000000000000000" pitchFamily="2" charset="2"/>
              <a:buChar char="Ø"/>
            </a:pPr>
            <a:r>
              <a:rPr lang="pl-PL" b="0" dirty="0">
                <a:solidFill>
                  <a:srgbClr val="1A688F"/>
                </a:solidFill>
              </a:rPr>
              <a:t>Chlorki i siarczany</a:t>
            </a:r>
          </a:p>
          <a:p>
            <a:pPr marL="527050" indent="-514350" algn="just">
              <a:lnSpc>
                <a:spcPct val="150000"/>
              </a:lnSpc>
              <a:buFont typeface="Wingdings" panose="05000000000000000000" pitchFamily="2" charset="2"/>
              <a:buChar char="§"/>
            </a:pPr>
            <a:r>
              <a:rPr lang="pl-PL" b="0" dirty="0">
                <a:solidFill>
                  <a:srgbClr val="1A688F"/>
                </a:solidFill>
              </a:rPr>
              <a:t>Odczyn PH</a:t>
            </a:r>
          </a:p>
          <a:p>
            <a:pPr marL="527050" indent="-514350" algn="just">
              <a:lnSpc>
                <a:spcPct val="150000"/>
              </a:lnSpc>
              <a:buFont typeface="Wingdings" panose="05000000000000000000" pitchFamily="2" charset="2"/>
              <a:buChar char="§"/>
            </a:pPr>
            <a:r>
              <a:rPr lang="pl-PL" b="0" dirty="0">
                <a:solidFill>
                  <a:srgbClr val="1A688F"/>
                </a:solidFill>
              </a:rPr>
              <a:t>Tlen rozpuszczony</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6</a:t>
            </a:fld>
            <a:endParaRPr lang="pl-PL"/>
          </a:p>
        </p:txBody>
      </p:sp>
      <p:pic>
        <p:nvPicPr>
          <p:cNvPr id="18" name="Obraz 17" descr="Obraz zawierający woda, roślina, Wilgoć, kropla&#10;&#10;Opis wygenerowany automatycznie">
            <a:extLst>
              <a:ext uri="{FF2B5EF4-FFF2-40B4-BE49-F238E27FC236}">
                <a16:creationId xmlns:a16="http://schemas.microsoft.com/office/drawing/2014/main" id="{768D8FDC-A23B-2043-5E5A-4FC42E767F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98814" y="3727767"/>
            <a:ext cx="9504947" cy="7114183"/>
          </a:xfrm>
          <a:prstGeom prst="rect">
            <a:avLst/>
          </a:prstGeom>
        </p:spPr>
      </p:pic>
      <p:sp>
        <p:nvSpPr>
          <p:cNvPr id="11" name="pole tekstowe 10">
            <a:extLst>
              <a:ext uri="{FF2B5EF4-FFF2-40B4-BE49-F238E27FC236}">
                <a16:creationId xmlns:a16="http://schemas.microsoft.com/office/drawing/2014/main" id="{CB6290BC-36A3-9C78-9DE9-5201528470B8}"/>
              </a:ext>
            </a:extLst>
          </p:cNvPr>
          <p:cNvSpPr txBox="1"/>
          <p:nvPr/>
        </p:nvSpPr>
        <p:spPr>
          <a:xfrm>
            <a:off x="9498814" y="10841950"/>
            <a:ext cx="7616160" cy="369332"/>
          </a:xfrm>
          <a:prstGeom prst="rect">
            <a:avLst/>
          </a:prstGeom>
          <a:noFill/>
        </p:spPr>
        <p:txBody>
          <a:bodyPr wrap="square">
            <a:spAutoFit/>
          </a:bodyPr>
          <a:lstStyle/>
          <a:p>
            <a:r>
              <a:rPr lang="pl-PL" dirty="0">
                <a:solidFill>
                  <a:srgbClr val="0080AF"/>
                </a:solidFill>
                <a:latin typeface="Lato Light" panose="020F0502020204030203" pitchFamily="34" charset="0"/>
                <a:ea typeface="Lato Light" panose="020F0502020204030203" pitchFamily="34" charset="0"/>
                <a:cs typeface="Lato Light" panose="020F0502020204030203" pitchFamily="34" charset="0"/>
              </a:rPr>
              <a:t>Źródło: </a:t>
            </a:r>
            <a:r>
              <a:rPr lang="pl-PL" dirty="0" err="1">
                <a:solidFill>
                  <a:srgbClr val="0080A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Woods</a:t>
            </a:r>
            <a:r>
              <a:rPr lang="pl-PL" dirty="0">
                <a:solidFill>
                  <a:srgbClr val="0080A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 Hole </a:t>
            </a:r>
            <a:r>
              <a:rPr lang="pl-PL" dirty="0" err="1">
                <a:solidFill>
                  <a:srgbClr val="0080A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Oceanographic</a:t>
            </a:r>
            <a:r>
              <a:rPr lang="pl-PL" dirty="0">
                <a:solidFill>
                  <a:srgbClr val="0080A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 </a:t>
            </a:r>
            <a:r>
              <a:rPr lang="pl-PL" dirty="0" err="1">
                <a:solidFill>
                  <a:srgbClr val="0080AF"/>
                </a:solidFill>
                <a:latin typeface="Lato Light" panose="020F0502020204030203" pitchFamily="34" charset="0"/>
                <a:ea typeface="Lato Light" panose="020F0502020204030203" pitchFamily="34" charset="0"/>
                <a:cs typeface="Lato Light" panose="020F0502020204030203" pitchFamily="34" charset="0"/>
                <a:hlinkClick r:id="rId5">
                  <a:extLst>
                    <a:ext uri="{A12FA001-AC4F-418D-AE19-62706E023703}">
                      <ahyp:hlinkClr xmlns:ahyp="http://schemas.microsoft.com/office/drawing/2018/hyperlinkcolor" val="tx"/>
                    </a:ext>
                  </a:extLst>
                </a:hlinkClick>
              </a:rPr>
              <a:t>Institution</a:t>
            </a:r>
            <a:r>
              <a:rPr lang="pl-PL" dirty="0">
                <a:solidFill>
                  <a:srgbClr val="0080AF"/>
                </a:solidFill>
                <a:latin typeface="Lato Light" panose="020F0502020204030203" pitchFamily="34" charset="0"/>
                <a:ea typeface="Lato Light" panose="020F0502020204030203" pitchFamily="34" charset="0"/>
                <a:cs typeface="Lato Light" panose="020F0502020204030203" pitchFamily="34" charset="0"/>
              </a:rPr>
              <a:t> www.hab.whoi.edu​.​</a:t>
            </a:r>
          </a:p>
        </p:txBody>
      </p:sp>
      <p:sp>
        <p:nvSpPr>
          <p:cNvPr id="12" name="pole tekstowe 11">
            <a:extLst>
              <a:ext uri="{FF2B5EF4-FFF2-40B4-BE49-F238E27FC236}">
                <a16:creationId xmlns:a16="http://schemas.microsoft.com/office/drawing/2014/main" id="{ED0A505D-07A2-4B64-B15E-F8C4D702932B}"/>
              </a:ext>
            </a:extLst>
          </p:cNvPr>
          <p:cNvSpPr txBox="1"/>
          <p:nvPr/>
        </p:nvSpPr>
        <p:spPr>
          <a:xfrm>
            <a:off x="470750" y="4547853"/>
            <a:ext cx="14854448" cy="653577"/>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50000"/>
              </a:lnSpc>
            </a:pPr>
            <a:r>
              <a:rPr lang="pl-PL" dirty="0">
                <a:solidFill>
                  <a:srgbClr val="1A688F"/>
                </a:solidFill>
              </a:rPr>
              <a:t>Czynniki wpływające na zakwit:</a:t>
            </a:r>
          </a:p>
        </p:txBody>
      </p:sp>
    </p:spTree>
    <p:extLst>
      <p:ext uri="{BB962C8B-B14F-4D97-AF65-F5344CB8AC3E}">
        <p14:creationId xmlns:p14="http://schemas.microsoft.com/office/powerpoint/2010/main" val="650297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Warunki zakwitu Złotej Algi </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4319035" y="2440045"/>
            <a:ext cx="18533011"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Temperatura</a:t>
            </a:r>
          </a:p>
        </p:txBody>
      </p:sp>
      <p:sp>
        <p:nvSpPr>
          <p:cNvPr id="13" name="pole tekstowe 12">
            <a:extLst>
              <a:ext uri="{FF2B5EF4-FFF2-40B4-BE49-F238E27FC236}">
                <a16:creationId xmlns:a16="http://schemas.microsoft.com/office/drawing/2014/main" id="{C46CB742-220B-37D9-9739-FB1A72B2F443}"/>
              </a:ext>
            </a:extLst>
          </p:cNvPr>
          <p:cNvSpPr txBox="1"/>
          <p:nvPr/>
        </p:nvSpPr>
        <p:spPr>
          <a:xfrm>
            <a:off x="4319037" y="3140393"/>
            <a:ext cx="14854448" cy="2130904"/>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50000"/>
              </a:lnSpc>
            </a:pPr>
            <a:r>
              <a:rPr lang="pl-PL" b="0" dirty="0">
                <a:solidFill>
                  <a:srgbClr val="1A688F"/>
                </a:solidFill>
              </a:rPr>
              <a:t>Przy zasoleniu 20-25 psu optymalny przedział temperatury wody wzrostu „złotej algi” to 25-28,8°C, jednak ze spadkiem zasolenia temperatura optymalna zakwitu obniża się.</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7</a:t>
            </a:fld>
            <a:endParaRPr lang="pl-PL"/>
          </a:p>
        </p:txBody>
      </p:sp>
      <p:sp>
        <p:nvSpPr>
          <p:cNvPr id="12" name="object 10">
            <a:extLst>
              <a:ext uri="{FF2B5EF4-FFF2-40B4-BE49-F238E27FC236}">
                <a16:creationId xmlns:a16="http://schemas.microsoft.com/office/drawing/2014/main" id="{CB7EC031-4746-8508-32DF-396FA811017E}"/>
              </a:ext>
            </a:extLst>
          </p:cNvPr>
          <p:cNvSpPr txBox="1"/>
          <p:nvPr/>
        </p:nvSpPr>
        <p:spPr>
          <a:xfrm>
            <a:off x="4319035" y="6034388"/>
            <a:ext cx="12942520"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Substancje odżywcze</a:t>
            </a:r>
          </a:p>
        </p:txBody>
      </p:sp>
      <p:sp>
        <p:nvSpPr>
          <p:cNvPr id="15" name="pole tekstowe 14">
            <a:extLst>
              <a:ext uri="{FF2B5EF4-FFF2-40B4-BE49-F238E27FC236}">
                <a16:creationId xmlns:a16="http://schemas.microsoft.com/office/drawing/2014/main" id="{7140DE24-1D4B-61EC-5FB4-C6AD1E7F2716}"/>
              </a:ext>
            </a:extLst>
          </p:cNvPr>
          <p:cNvSpPr txBox="1"/>
          <p:nvPr/>
        </p:nvSpPr>
        <p:spPr>
          <a:xfrm>
            <a:off x="4319035" y="6849947"/>
            <a:ext cx="14854448" cy="2869568"/>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50000"/>
              </a:lnSpc>
            </a:pPr>
            <a:r>
              <a:rPr lang="pl-PL" b="0" dirty="0">
                <a:solidFill>
                  <a:srgbClr val="1A688F"/>
                </a:solidFill>
              </a:rPr>
              <a:t>Tak, jak każdy organizm, „złota alga” potrzebuje do wzrostu substancji odżywczych, którymi są związki azotu i fosforu, które są pochłaniane przez wszystkie organizmy fitoplanktonowe. W warunkach braku dodatku składników odżywczych gatunek </a:t>
            </a:r>
            <a:r>
              <a:rPr lang="pl-PL" b="0" i="1" dirty="0" err="1">
                <a:solidFill>
                  <a:srgbClr val="1A688F"/>
                </a:solidFill>
              </a:rPr>
              <a:t>Prymnesium</a:t>
            </a:r>
            <a:r>
              <a:rPr lang="pl-PL" b="0" i="1" dirty="0">
                <a:solidFill>
                  <a:srgbClr val="1A688F"/>
                </a:solidFill>
              </a:rPr>
              <a:t> </a:t>
            </a:r>
            <a:r>
              <a:rPr lang="pl-PL" b="0" i="1" dirty="0" err="1">
                <a:solidFill>
                  <a:srgbClr val="1A688F"/>
                </a:solidFill>
              </a:rPr>
              <a:t>parvum</a:t>
            </a:r>
            <a:r>
              <a:rPr lang="pl-PL" b="0" i="1" dirty="0">
                <a:solidFill>
                  <a:srgbClr val="1A688F"/>
                </a:solidFill>
              </a:rPr>
              <a:t> </a:t>
            </a:r>
            <a:r>
              <a:rPr lang="pl-PL" b="0" dirty="0">
                <a:solidFill>
                  <a:srgbClr val="1A688F"/>
                </a:solidFill>
              </a:rPr>
              <a:t>jest najbardziej toksyczny.</a:t>
            </a:r>
          </a:p>
        </p:txBody>
      </p:sp>
      <p:pic>
        <p:nvPicPr>
          <p:cNvPr id="17" name="Grafika 16" descr="Wysoka temperatura z wypełnieniem pełnym">
            <a:extLst>
              <a:ext uri="{FF2B5EF4-FFF2-40B4-BE49-F238E27FC236}">
                <a16:creationId xmlns:a16="http://schemas.microsoft.com/office/drawing/2014/main" id="{8EF4ABA5-4860-3C30-52B6-52DE5B3EF9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4361" y="2611411"/>
            <a:ext cx="3059494" cy="3059494"/>
          </a:xfrm>
          <a:prstGeom prst="rect">
            <a:avLst/>
          </a:prstGeom>
        </p:spPr>
      </p:pic>
      <p:pic>
        <p:nvPicPr>
          <p:cNvPr id="46" name="Grafika 45" descr="Wodorosty z wypełnieniem pełnym">
            <a:extLst>
              <a:ext uri="{FF2B5EF4-FFF2-40B4-BE49-F238E27FC236}">
                <a16:creationId xmlns:a16="http://schemas.microsoft.com/office/drawing/2014/main" id="{AE059099-E0B8-015B-7B11-1162FF9DBA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4361" y="6545925"/>
            <a:ext cx="3059493" cy="3059493"/>
          </a:xfrm>
          <a:prstGeom prst="rect">
            <a:avLst/>
          </a:prstGeom>
        </p:spPr>
      </p:pic>
    </p:spTree>
    <p:extLst>
      <p:ext uri="{BB962C8B-B14F-4D97-AF65-F5344CB8AC3E}">
        <p14:creationId xmlns:p14="http://schemas.microsoft.com/office/powerpoint/2010/main" val="1975708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Warunki zakwitu Złotej Algi </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3858812" y="2671083"/>
            <a:ext cx="18533011"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Zasolenie</a:t>
            </a:r>
          </a:p>
        </p:txBody>
      </p:sp>
      <p:sp>
        <p:nvSpPr>
          <p:cNvPr id="13" name="pole tekstowe 12">
            <a:extLst>
              <a:ext uri="{FF2B5EF4-FFF2-40B4-BE49-F238E27FC236}">
                <a16:creationId xmlns:a16="http://schemas.microsoft.com/office/drawing/2014/main" id="{C46CB742-220B-37D9-9739-FB1A72B2F443}"/>
              </a:ext>
            </a:extLst>
          </p:cNvPr>
          <p:cNvSpPr txBox="1"/>
          <p:nvPr/>
        </p:nvSpPr>
        <p:spPr>
          <a:xfrm>
            <a:off x="1082018" y="5227810"/>
            <a:ext cx="17475439" cy="5454698"/>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00000"/>
              </a:lnSpc>
            </a:pPr>
            <a:r>
              <a:rPr lang="pl-PL" b="0" dirty="0">
                <a:solidFill>
                  <a:srgbClr val="1A688F"/>
                </a:solidFill>
              </a:rPr>
              <a:t>Przewodność elektryczna właściwa jest wprost proporcjonalna do zasolenia. Zasolenie jest nie tylko ważnym czynnikiem definiującym zagęszczenie „złotej algi”, ale także kluczowym prekursorem toksycznego potencjału kwitnienia. Naukowcy ustalili wartość progową przewodności elektrolitycznej właściwej w 25°C wynoszącą 1500 </a:t>
            </a:r>
            <a:r>
              <a:rPr lang="pl-PL" b="0" dirty="0" err="1">
                <a:solidFill>
                  <a:srgbClr val="1A688F"/>
                </a:solidFill>
              </a:rPr>
              <a:t>pS</a:t>
            </a:r>
            <a:r>
              <a:rPr lang="pl-PL" b="0" dirty="0">
                <a:solidFill>
                  <a:srgbClr val="1A688F"/>
                </a:solidFill>
              </a:rPr>
              <a:t>/cm, powyżej której istnieje ryzyko wystąpienia zakwitu. Wartość przewodności elektrolitycznej właściwej w przeliczeniu na 20°C wynosi 1350 </a:t>
            </a:r>
            <a:r>
              <a:rPr lang="pl-PL" b="0" dirty="0" err="1">
                <a:solidFill>
                  <a:srgbClr val="1A688F"/>
                </a:solidFill>
              </a:rPr>
              <a:t>pS</a:t>
            </a:r>
            <a:r>
              <a:rPr lang="pl-PL" b="0" dirty="0">
                <a:solidFill>
                  <a:srgbClr val="1A688F"/>
                </a:solidFill>
              </a:rPr>
              <a:t>/cm. Natomiast z badań przeprowadzonych na rzece Kolorado, minimalna przewodność elektrolityczna właściwa wymagana do wystąpienia zakwitu „złotej algi” wynosiła 1998 </a:t>
            </a:r>
            <a:r>
              <a:rPr lang="pl-PL" b="0" dirty="0" err="1">
                <a:solidFill>
                  <a:srgbClr val="1A688F"/>
                </a:solidFill>
              </a:rPr>
              <a:t>pS</a:t>
            </a:r>
            <a:r>
              <a:rPr lang="pl-PL" b="0" dirty="0">
                <a:solidFill>
                  <a:srgbClr val="1A688F"/>
                </a:solidFill>
              </a:rPr>
              <a:t>/cm, co odpowiada zasoleniu - 1,02 psu.</a:t>
            </a:r>
          </a:p>
          <a:p>
            <a:pPr algn="just">
              <a:lnSpc>
                <a:spcPct val="100000"/>
              </a:lnSpc>
            </a:pPr>
            <a:endParaRPr lang="pl-PL" b="0" dirty="0">
              <a:solidFill>
                <a:srgbClr val="1A688F"/>
              </a:solidFill>
            </a:endParaRPr>
          </a:p>
          <a:p>
            <a:pPr algn="just">
              <a:lnSpc>
                <a:spcPct val="100000"/>
              </a:lnSpc>
            </a:pPr>
            <a:r>
              <a:rPr lang="pl-PL" b="0" dirty="0">
                <a:solidFill>
                  <a:srgbClr val="1A688F"/>
                </a:solidFill>
              </a:rPr>
              <a:t>Nie mniej jednak w badanych zbiornikach wystąpił zakwit </a:t>
            </a:r>
            <a:r>
              <a:rPr lang="pl-PL" b="0" i="1" dirty="0" err="1">
                <a:solidFill>
                  <a:srgbClr val="1A688F"/>
                </a:solidFill>
              </a:rPr>
              <a:t>Prymnesium</a:t>
            </a:r>
            <a:r>
              <a:rPr lang="pl-PL" b="0" i="1" dirty="0">
                <a:solidFill>
                  <a:srgbClr val="1A688F"/>
                </a:solidFill>
              </a:rPr>
              <a:t> </a:t>
            </a:r>
            <a:r>
              <a:rPr lang="pl-PL" b="0" i="1" dirty="0" err="1">
                <a:solidFill>
                  <a:srgbClr val="1A688F"/>
                </a:solidFill>
              </a:rPr>
              <a:t>parvum</a:t>
            </a:r>
            <a:r>
              <a:rPr lang="pl-PL" b="0" i="1" dirty="0">
                <a:solidFill>
                  <a:srgbClr val="1A688F"/>
                </a:solidFill>
              </a:rPr>
              <a:t> </a:t>
            </a:r>
            <a:r>
              <a:rPr lang="pl-PL" b="0" dirty="0">
                <a:solidFill>
                  <a:srgbClr val="1A688F"/>
                </a:solidFill>
              </a:rPr>
              <a:t>przy poziomie przewodności ok. 900 </a:t>
            </a:r>
            <a:r>
              <a:rPr lang="pl-PL" b="0" dirty="0" err="1">
                <a:solidFill>
                  <a:srgbClr val="1A688F"/>
                </a:solidFill>
              </a:rPr>
              <a:t>pS</a:t>
            </a:r>
            <a:r>
              <a:rPr lang="pl-PL" b="0" dirty="0">
                <a:solidFill>
                  <a:srgbClr val="1A688F"/>
                </a:solidFill>
              </a:rPr>
              <a:t>/cm.</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8</a:t>
            </a:fld>
            <a:endParaRPr lang="pl-PL"/>
          </a:p>
        </p:txBody>
      </p:sp>
      <p:pic>
        <p:nvPicPr>
          <p:cNvPr id="16" name="Grafika 15" descr="Wysokie napięcie z wypełnieniem pełnym">
            <a:extLst>
              <a:ext uri="{FF2B5EF4-FFF2-40B4-BE49-F238E27FC236}">
                <a16:creationId xmlns:a16="http://schemas.microsoft.com/office/drawing/2014/main" id="{4655F0F1-4164-370F-988F-DE33A04D08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2018" y="2524449"/>
            <a:ext cx="2259564" cy="2259564"/>
          </a:xfrm>
          <a:prstGeom prst="rect">
            <a:avLst/>
          </a:prstGeom>
        </p:spPr>
      </p:pic>
      <p:sp>
        <p:nvSpPr>
          <p:cNvPr id="19" name="pole tekstowe 18">
            <a:extLst>
              <a:ext uri="{FF2B5EF4-FFF2-40B4-BE49-F238E27FC236}">
                <a16:creationId xmlns:a16="http://schemas.microsoft.com/office/drawing/2014/main" id="{CE8A7A31-731D-F775-8204-73B88D6807DC}"/>
              </a:ext>
            </a:extLst>
          </p:cNvPr>
          <p:cNvSpPr txBox="1"/>
          <p:nvPr/>
        </p:nvSpPr>
        <p:spPr>
          <a:xfrm>
            <a:off x="3725808" y="3744543"/>
            <a:ext cx="11255432" cy="646331"/>
          </a:xfrm>
          <a:prstGeom prst="rect">
            <a:avLst/>
          </a:prstGeom>
          <a:noFill/>
        </p:spPr>
        <p:txBody>
          <a:bodyPr wrap="square">
            <a:spAutoFit/>
          </a:bodyPr>
          <a:lstStyle/>
          <a:p>
            <a:pPr algn="just">
              <a:lnSpc>
                <a:spcPct val="100000"/>
              </a:lnSpc>
            </a:pPr>
            <a:r>
              <a:rPr lang="pl-PL" sz="3600" b="1" u="sng" dirty="0">
                <a:solidFill>
                  <a:srgbClr val="1A688F"/>
                </a:solidFill>
                <a:latin typeface="Lato Light" panose="020F0502020204030203" pitchFamily="34" charset="0"/>
                <a:ea typeface="Lato Light" panose="020F0502020204030203" pitchFamily="34" charset="0"/>
                <a:cs typeface="Lato Light" panose="020F0502020204030203" pitchFamily="34" charset="0"/>
              </a:rPr>
              <a:t>Przewodność elektryczna właściwa</a:t>
            </a:r>
          </a:p>
        </p:txBody>
      </p:sp>
    </p:spTree>
    <p:extLst>
      <p:ext uri="{BB962C8B-B14F-4D97-AF65-F5344CB8AC3E}">
        <p14:creationId xmlns:p14="http://schemas.microsoft.com/office/powerpoint/2010/main" val="722664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776F-F0D5-E224-CCDB-10B97F4872C3}"/>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3AF17E6A-37F9-C8BC-3361-58495869EEAF}"/>
              </a:ext>
            </a:extLst>
          </p:cNvPr>
          <p:cNvSpPr/>
          <p:nvPr/>
        </p:nvSpPr>
        <p:spPr>
          <a:xfrm>
            <a:off x="0" y="2143168"/>
            <a:ext cx="20079970" cy="0"/>
          </a:xfrm>
          <a:custGeom>
            <a:avLst/>
            <a:gdLst/>
            <a:ahLst/>
            <a:cxnLst/>
            <a:rect l="l" t="t" r="r" b="b"/>
            <a:pathLst>
              <a:path w="20079970">
                <a:moveTo>
                  <a:pt x="0" y="0"/>
                </a:moveTo>
                <a:lnTo>
                  <a:pt x="20079786" y="0"/>
                </a:lnTo>
              </a:path>
            </a:pathLst>
          </a:custGeom>
          <a:ln w="5235">
            <a:solidFill>
              <a:srgbClr val="34A8CF"/>
            </a:solidFill>
          </a:ln>
        </p:spPr>
        <p:txBody>
          <a:bodyPr wrap="square" lIns="0" tIns="0" rIns="0" bIns="0" rtlCol="0"/>
          <a:lstStyle/>
          <a:p>
            <a:endParaRPr/>
          </a:p>
        </p:txBody>
      </p:sp>
      <p:sp>
        <p:nvSpPr>
          <p:cNvPr id="3" name="object 3">
            <a:extLst>
              <a:ext uri="{FF2B5EF4-FFF2-40B4-BE49-F238E27FC236}">
                <a16:creationId xmlns:a16="http://schemas.microsoft.com/office/drawing/2014/main" id="{8FE1949A-316C-57B5-0FA5-72FABBABA198}"/>
              </a:ext>
            </a:extLst>
          </p:cNvPr>
          <p:cNvSpPr txBox="1">
            <a:spLocks noGrp="1"/>
          </p:cNvSpPr>
          <p:nvPr>
            <p:ph type="title"/>
          </p:nvPr>
        </p:nvSpPr>
        <p:spPr>
          <a:xfrm>
            <a:off x="1082018" y="701010"/>
            <a:ext cx="15706966" cy="837409"/>
          </a:xfrm>
          <a:prstGeom prst="rect">
            <a:avLst/>
          </a:prstGeom>
        </p:spPr>
        <p:txBody>
          <a:bodyPr vert="horz" wrap="square" lIns="0" tIns="13970" rIns="0" bIns="0" rtlCol="0">
            <a:spAutoFit/>
          </a:bodyPr>
          <a:lstStyle/>
          <a:p>
            <a:pPr marL="12700">
              <a:lnSpc>
                <a:spcPct val="100000"/>
              </a:lnSpc>
              <a:spcBef>
                <a:spcPts val="110"/>
              </a:spcBef>
            </a:pPr>
            <a:r>
              <a:rPr lang="pl-PL" sz="5350" b="1" spc="-100" dirty="0"/>
              <a:t>Warunki zakwitu Złotej Algi </a:t>
            </a:r>
          </a:p>
        </p:txBody>
      </p:sp>
      <p:grpSp>
        <p:nvGrpSpPr>
          <p:cNvPr id="4" name="object 4">
            <a:extLst>
              <a:ext uri="{FF2B5EF4-FFF2-40B4-BE49-F238E27FC236}">
                <a16:creationId xmlns:a16="http://schemas.microsoft.com/office/drawing/2014/main" id="{04C771EC-1B70-6766-3C74-308B384B3010}"/>
              </a:ext>
            </a:extLst>
          </p:cNvPr>
          <p:cNvGrpSpPr/>
          <p:nvPr/>
        </p:nvGrpSpPr>
        <p:grpSpPr>
          <a:xfrm>
            <a:off x="16245760" y="748440"/>
            <a:ext cx="673735" cy="673735"/>
            <a:chOff x="16245760" y="748440"/>
            <a:chExt cx="673735" cy="673735"/>
          </a:xfrm>
        </p:grpSpPr>
        <p:sp>
          <p:nvSpPr>
            <p:cNvPr id="5" name="object 5">
              <a:extLst>
                <a:ext uri="{FF2B5EF4-FFF2-40B4-BE49-F238E27FC236}">
                  <a16:creationId xmlns:a16="http://schemas.microsoft.com/office/drawing/2014/main" id="{A6B1FA24-7EE0-0804-9389-639A0B389CFA}"/>
                </a:ext>
              </a:extLst>
            </p:cNvPr>
            <p:cNvSpPr/>
            <p:nvPr/>
          </p:nvSpPr>
          <p:spPr>
            <a:xfrm>
              <a:off x="16245760" y="1119715"/>
              <a:ext cx="673735" cy="302260"/>
            </a:xfrm>
            <a:custGeom>
              <a:avLst/>
              <a:gdLst/>
              <a:ahLst/>
              <a:cxnLst/>
              <a:rect l="l" t="t" r="r" b="b"/>
              <a:pathLst>
                <a:path w="673734" h="302259">
                  <a:moveTo>
                    <a:pt x="0" y="0"/>
                  </a:moveTo>
                  <a:lnTo>
                    <a:pt x="0" y="131168"/>
                  </a:lnTo>
                  <a:lnTo>
                    <a:pt x="30035" y="147733"/>
                  </a:lnTo>
                  <a:lnTo>
                    <a:pt x="70027" y="169115"/>
                  </a:lnTo>
                  <a:lnTo>
                    <a:pt x="117484" y="193510"/>
                  </a:lnTo>
                  <a:lnTo>
                    <a:pt x="169914" y="219108"/>
                  </a:lnTo>
                  <a:lnTo>
                    <a:pt x="224826" y="244105"/>
                  </a:lnTo>
                  <a:lnTo>
                    <a:pt x="279728" y="266692"/>
                  </a:lnTo>
                  <a:lnTo>
                    <a:pt x="332127" y="285063"/>
                  </a:lnTo>
                  <a:lnTo>
                    <a:pt x="379533" y="297410"/>
                  </a:lnTo>
                  <a:lnTo>
                    <a:pt x="419453" y="301927"/>
                  </a:lnTo>
                  <a:lnTo>
                    <a:pt x="479518" y="295350"/>
                  </a:lnTo>
                  <a:lnTo>
                    <a:pt x="534321" y="278339"/>
                  </a:lnTo>
                  <a:lnTo>
                    <a:pt x="582478" y="254973"/>
                  </a:lnTo>
                  <a:lnTo>
                    <a:pt x="622603" y="229334"/>
                  </a:lnTo>
                  <a:lnTo>
                    <a:pt x="653310" y="205501"/>
                  </a:lnTo>
                  <a:lnTo>
                    <a:pt x="673215" y="187554"/>
                  </a:lnTo>
                  <a:lnTo>
                    <a:pt x="673215" y="49998"/>
                  </a:lnTo>
                  <a:lnTo>
                    <a:pt x="653260" y="68664"/>
                  </a:lnTo>
                  <a:lnTo>
                    <a:pt x="622447" y="93228"/>
                  </a:lnTo>
                  <a:lnTo>
                    <a:pt x="581899" y="119548"/>
                  </a:lnTo>
                  <a:lnTo>
                    <a:pt x="532738" y="143479"/>
                  </a:lnTo>
                  <a:lnTo>
                    <a:pt x="476086" y="160876"/>
                  </a:lnTo>
                  <a:lnTo>
                    <a:pt x="413065" y="167596"/>
                  </a:lnTo>
                  <a:lnTo>
                    <a:pt x="373776" y="163172"/>
                  </a:lnTo>
                  <a:lnTo>
                    <a:pt x="327127" y="151076"/>
                  </a:lnTo>
                  <a:lnTo>
                    <a:pt x="275565" y="133076"/>
                  </a:lnTo>
                  <a:lnTo>
                    <a:pt x="221535" y="110937"/>
                  </a:lnTo>
                  <a:lnTo>
                    <a:pt x="167485" y="86427"/>
                  </a:lnTo>
                  <a:lnTo>
                    <a:pt x="115861" y="61312"/>
                  </a:lnTo>
                  <a:lnTo>
                    <a:pt x="69107" y="37357"/>
                  </a:lnTo>
                  <a:lnTo>
                    <a:pt x="29672" y="16331"/>
                  </a:lnTo>
                  <a:lnTo>
                    <a:pt x="0" y="0"/>
                  </a:lnTo>
                  <a:close/>
                </a:path>
              </a:pathLst>
            </a:custGeom>
            <a:solidFill>
              <a:srgbClr val="1A688F"/>
            </a:solidFill>
          </p:spPr>
          <p:txBody>
            <a:bodyPr wrap="square" lIns="0" tIns="0" rIns="0" bIns="0" rtlCol="0"/>
            <a:lstStyle/>
            <a:p>
              <a:endParaRPr/>
            </a:p>
          </p:txBody>
        </p:sp>
        <p:sp>
          <p:nvSpPr>
            <p:cNvPr id="6" name="object 6">
              <a:extLst>
                <a:ext uri="{FF2B5EF4-FFF2-40B4-BE49-F238E27FC236}">
                  <a16:creationId xmlns:a16="http://schemas.microsoft.com/office/drawing/2014/main" id="{CE9F6CFF-8397-D5F1-4631-734030B2CD95}"/>
                </a:ext>
              </a:extLst>
            </p:cNvPr>
            <p:cNvSpPr/>
            <p:nvPr/>
          </p:nvSpPr>
          <p:spPr>
            <a:xfrm>
              <a:off x="16245760" y="953938"/>
              <a:ext cx="673735" cy="203200"/>
            </a:xfrm>
            <a:custGeom>
              <a:avLst/>
              <a:gdLst/>
              <a:ahLst/>
              <a:cxnLst/>
              <a:rect l="l" t="t" r="r" b="b"/>
              <a:pathLst>
                <a:path w="673734" h="203200">
                  <a:moveTo>
                    <a:pt x="0" y="0"/>
                  </a:moveTo>
                  <a:lnTo>
                    <a:pt x="0" y="121043"/>
                  </a:lnTo>
                  <a:lnTo>
                    <a:pt x="22704" y="129334"/>
                  </a:lnTo>
                  <a:lnTo>
                    <a:pt x="88898" y="150829"/>
                  </a:lnTo>
                  <a:lnTo>
                    <a:pt x="130738" y="162589"/>
                  </a:lnTo>
                  <a:lnTo>
                    <a:pt x="177309" y="174059"/>
                  </a:lnTo>
                  <a:lnTo>
                    <a:pt x="227784" y="184518"/>
                  </a:lnTo>
                  <a:lnTo>
                    <a:pt x="281340" y="193242"/>
                  </a:lnTo>
                  <a:lnTo>
                    <a:pt x="337152" y="199510"/>
                  </a:lnTo>
                  <a:lnTo>
                    <a:pt x="394395" y="202598"/>
                  </a:lnTo>
                  <a:lnTo>
                    <a:pt x="452244" y="201784"/>
                  </a:lnTo>
                  <a:lnTo>
                    <a:pt x="509876" y="196345"/>
                  </a:lnTo>
                  <a:lnTo>
                    <a:pt x="566464" y="185558"/>
                  </a:lnTo>
                  <a:lnTo>
                    <a:pt x="621185" y="168702"/>
                  </a:lnTo>
                  <a:lnTo>
                    <a:pt x="673215" y="145053"/>
                  </a:lnTo>
                  <a:lnTo>
                    <a:pt x="673215" y="19392"/>
                  </a:lnTo>
                  <a:lnTo>
                    <a:pt x="617348" y="39935"/>
                  </a:lnTo>
                  <a:lnTo>
                    <a:pt x="559840" y="54631"/>
                  </a:lnTo>
                  <a:lnTo>
                    <a:pt x="501398" y="64098"/>
                  </a:lnTo>
                  <a:lnTo>
                    <a:pt x="442734" y="68953"/>
                  </a:lnTo>
                  <a:lnTo>
                    <a:pt x="384556" y="69817"/>
                  </a:lnTo>
                  <a:lnTo>
                    <a:pt x="327576" y="67306"/>
                  </a:lnTo>
                  <a:lnTo>
                    <a:pt x="272502" y="62041"/>
                  </a:lnTo>
                  <a:lnTo>
                    <a:pt x="220044" y="54639"/>
                  </a:lnTo>
                  <a:lnTo>
                    <a:pt x="170913" y="45719"/>
                  </a:lnTo>
                  <a:lnTo>
                    <a:pt x="125819" y="35900"/>
                  </a:lnTo>
                  <a:lnTo>
                    <a:pt x="85470" y="25799"/>
                  </a:lnTo>
                  <a:lnTo>
                    <a:pt x="21851" y="7231"/>
                  </a:lnTo>
                  <a:lnTo>
                    <a:pt x="0" y="0"/>
                  </a:lnTo>
                  <a:close/>
                </a:path>
              </a:pathLst>
            </a:custGeom>
            <a:solidFill>
              <a:srgbClr val="0080AF"/>
            </a:solidFill>
          </p:spPr>
          <p:txBody>
            <a:bodyPr wrap="square" lIns="0" tIns="0" rIns="0" bIns="0" rtlCol="0"/>
            <a:lstStyle/>
            <a:p>
              <a:endParaRPr/>
            </a:p>
          </p:txBody>
        </p:sp>
        <p:sp>
          <p:nvSpPr>
            <p:cNvPr id="7" name="object 7">
              <a:extLst>
                <a:ext uri="{FF2B5EF4-FFF2-40B4-BE49-F238E27FC236}">
                  <a16:creationId xmlns:a16="http://schemas.microsoft.com/office/drawing/2014/main" id="{82F77985-ED4A-71A3-1264-FF82204439A3}"/>
                </a:ext>
              </a:extLst>
            </p:cNvPr>
            <p:cNvSpPr/>
            <p:nvPr/>
          </p:nvSpPr>
          <p:spPr>
            <a:xfrm>
              <a:off x="16245760" y="748440"/>
              <a:ext cx="673735" cy="195580"/>
            </a:xfrm>
            <a:custGeom>
              <a:avLst/>
              <a:gdLst/>
              <a:ahLst/>
              <a:cxnLst/>
              <a:rect l="l" t="t" r="r" b="b"/>
              <a:pathLst>
                <a:path w="673734" h="195580">
                  <a:moveTo>
                    <a:pt x="389495" y="0"/>
                  </a:moveTo>
                  <a:lnTo>
                    <a:pt x="312233" y="4755"/>
                  </a:lnTo>
                  <a:lnTo>
                    <a:pt x="257757" y="9813"/>
                  </a:lnTo>
                  <a:lnTo>
                    <a:pt x="198486" y="15871"/>
                  </a:lnTo>
                  <a:lnTo>
                    <a:pt x="138747" y="22338"/>
                  </a:lnTo>
                  <a:lnTo>
                    <a:pt x="82869" y="28624"/>
                  </a:lnTo>
                  <a:lnTo>
                    <a:pt x="0" y="38292"/>
                  </a:lnTo>
                  <a:lnTo>
                    <a:pt x="0" y="158351"/>
                  </a:lnTo>
                  <a:lnTo>
                    <a:pt x="148569" y="144449"/>
                  </a:lnTo>
                  <a:lnTo>
                    <a:pt x="209591" y="139031"/>
                  </a:lnTo>
                  <a:lnTo>
                    <a:pt x="266443" y="134334"/>
                  </a:lnTo>
                  <a:lnTo>
                    <a:pt x="313170" y="131027"/>
                  </a:lnTo>
                  <a:lnTo>
                    <a:pt x="343821" y="129776"/>
                  </a:lnTo>
                  <a:lnTo>
                    <a:pt x="403859" y="165672"/>
                  </a:lnTo>
                  <a:lnTo>
                    <a:pt x="463992" y="186301"/>
                  </a:lnTo>
                  <a:lnTo>
                    <a:pt x="521566" y="194990"/>
                  </a:lnTo>
                  <a:lnTo>
                    <a:pt x="573930" y="195062"/>
                  </a:lnTo>
                  <a:lnTo>
                    <a:pt x="618428" y="189843"/>
                  </a:lnTo>
                  <a:lnTo>
                    <a:pt x="652407" y="182658"/>
                  </a:lnTo>
                  <a:lnTo>
                    <a:pt x="673215" y="176832"/>
                  </a:lnTo>
                  <a:lnTo>
                    <a:pt x="673215" y="59547"/>
                  </a:lnTo>
                  <a:lnTo>
                    <a:pt x="653982" y="64284"/>
                  </a:lnTo>
                  <a:lnTo>
                    <a:pt x="621401" y="69274"/>
                  </a:lnTo>
                  <a:lnTo>
                    <a:pt x="579222" y="71717"/>
                  </a:lnTo>
                  <a:lnTo>
                    <a:pt x="531192" y="68813"/>
                  </a:lnTo>
                  <a:lnTo>
                    <a:pt x="481062" y="57759"/>
                  </a:lnTo>
                  <a:lnTo>
                    <a:pt x="432580" y="35755"/>
                  </a:lnTo>
                  <a:lnTo>
                    <a:pt x="389495" y="0"/>
                  </a:lnTo>
                  <a:close/>
                </a:path>
              </a:pathLst>
            </a:custGeom>
            <a:solidFill>
              <a:srgbClr val="34A8CF"/>
            </a:solidFill>
          </p:spPr>
          <p:txBody>
            <a:bodyPr wrap="square" lIns="0" tIns="0" rIns="0" bIns="0" rtlCol="0"/>
            <a:lstStyle/>
            <a:p>
              <a:endParaRPr/>
            </a:p>
          </p:txBody>
        </p:sp>
      </p:grpSp>
      <p:pic>
        <p:nvPicPr>
          <p:cNvPr id="8" name="object 8">
            <a:extLst>
              <a:ext uri="{FF2B5EF4-FFF2-40B4-BE49-F238E27FC236}">
                <a16:creationId xmlns:a16="http://schemas.microsoft.com/office/drawing/2014/main" id="{5CA04F87-C525-199F-B26C-477E63ECD0F3}"/>
              </a:ext>
            </a:extLst>
          </p:cNvPr>
          <p:cNvPicPr/>
          <p:nvPr/>
        </p:nvPicPr>
        <p:blipFill>
          <a:blip r:embed="rId2" cstate="print"/>
          <a:stretch>
            <a:fillRect/>
          </a:stretch>
        </p:blipFill>
        <p:spPr>
          <a:xfrm>
            <a:off x="17054884" y="814681"/>
            <a:ext cx="765164" cy="113323"/>
          </a:xfrm>
          <a:prstGeom prst="rect">
            <a:avLst/>
          </a:prstGeom>
        </p:spPr>
      </p:pic>
      <p:pic>
        <p:nvPicPr>
          <p:cNvPr id="9" name="object 9">
            <a:extLst>
              <a:ext uri="{FF2B5EF4-FFF2-40B4-BE49-F238E27FC236}">
                <a16:creationId xmlns:a16="http://schemas.microsoft.com/office/drawing/2014/main" id="{584F05CE-49C0-04AE-AF8C-80B5204342AC}"/>
              </a:ext>
            </a:extLst>
          </p:cNvPr>
          <p:cNvPicPr/>
          <p:nvPr/>
        </p:nvPicPr>
        <p:blipFill>
          <a:blip r:embed="rId3" cstate="print"/>
          <a:stretch>
            <a:fillRect/>
          </a:stretch>
        </p:blipFill>
        <p:spPr>
          <a:xfrm>
            <a:off x="17041040" y="997702"/>
            <a:ext cx="1516417" cy="336303"/>
          </a:xfrm>
          <a:prstGeom prst="rect">
            <a:avLst/>
          </a:prstGeom>
        </p:spPr>
      </p:pic>
      <p:sp>
        <p:nvSpPr>
          <p:cNvPr id="10" name="object 10">
            <a:extLst>
              <a:ext uri="{FF2B5EF4-FFF2-40B4-BE49-F238E27FC236}">
                <a16:creationId xmlns:a16="http://schemas.microsoft.com/office/drawing/2014/main" id="{0E54760B-991B-30CF-35F9-9C422BEF248A}"/>
              </a:ext>
            </a:extLst>
          </p:cNvPr>
          <p:cNvSpPr txBox="1"/>
          <p:nvPr/>
        </p:nvSpPr>
        <p:spPr>
          <a:xfrm>
            <a:off x="3725808" y="3031681"/>
            <a:ext cx="18533011" cy="813941"/>
          </a:xfrm>
          <a:prstGeom prst="rect">
            <a:avLst/>
          </a:prstGeom>
        </p:spPr>
        <p:txBody>
          <a:bodyPr vert="horz" wrap="square" lIns="0" tIns="12065" rIns="0" bIns="0" rtlCol="0">
            <a:spAutoFit/>
          </a:bodyPr>
          <a:lstStyle/>
          <a:p>
            <a:pPr marL="12700">
              <a:lnSpc>
                <a:spcPct val="150000"/>
              </a:lnSpc>
            </a:pPr>
            <a:r>
              <a:rPr lang="pl-PL" sz="4000" b="1" spc="-10" dirty="0">
                <a:solidFill>
                  <a:srgbClr val="1A688F"/>
                </a:solidFill>
                <a:latin typeface="Lato Black" panose="020F0502020204030203" pitchFamily="34" charset="0"/>
                <a:ea typeface="Lato Black" panose="020F0502020204030203" pitchFamily="34" charset="0"/>
                <a:cs typeface="Lato Black" panose="020F0502020204030203" pitchFamily="34" charset="0"/>
              </a:rPr>
              <a:t>Zasolenie</a:t>
            </a:r>
          </a:p>
        </p:txBody>
      </p:sp>
      <p:sp>
        <p:nvSpPr>
          <p:cNvPr id="13" name="pole tekstowe 12">
            <a:extLst>
              <a:ext uri="{FF2B5EF4-FFF2-40B4-BE49-F238E27FC236}">
                <a16:creationId xmlns:a16="http://schemas.microsoft.com/office/drawing/2014/main" id="{C46CB742-220B-37D9-9739-FB1A72B2F443}"/>
              </a:ext>
            </a:extLst>
          </p:cNvPr>
          <p:cNvSpPr txBox="1"/>
          <p:nvPr/>
        </p:nvSpPr>
        <p:spPr>
          <a:xfrm>
            <a:off x="1082018" y="5829011"/>
            <a:ext cx="17475439" cy="4987904"/>
          </a:xfrm>
          <a:prstGeom prst="rect">
            <a:avLst/>
          </a:prstGeom>
        </p:spPr>
        <p:txBody>
          <a:bodyPr vert="horz" wrap="square" lIns="0" tIns="12065" rIns="0" bIns="0" rtlCol="0" anchor="t">
            <a:spAutoFit/>
          </a:bodyPr>
          <a:lstStyle>
            <a:defPPr>
              <a:defRPr kern="0"/>
            </a:defPPr>
            <a:lvl1pPr marL="12700">
              <a:lnSpc>
                <a:spcPct val="200000"/>
              </a:lnSpc>
              <a:spcBef>
                <a:spcPts val="95"/>
              </a:spcBef>
              <a:defRPr sz="3200" b="1" spc="-10">
                <a:solidFill>
                  <a:srgbClr val="34A8CF"/>
                </a:solidFill>
                <a:latin typeface="Lato Light"/>
                <a:cs typeface="Lato Light"/>
              </a:defRPr>
            </a:lvl1pPr>
          </a:lstStyle>
          <a:p>
            <a:pPr algn="just">
              <a:lnSpc>
                <a:spcPct val="100000"/>
              </a:lnSpc>
            </a:pPr>
            <a:r>
              <a:rPr lang="pl-PL" b="0" dirty="0">
                <a:solidFill>
                  <a:srgbClr val="1A688F"/>
                </a:solidFill>
              </a:rPr>
              <a:t>Przewodność elektrolityczną właściwą determinują jony, tj. chlorki i siarczany. Najczęściej poziom chlorków był utożsamiany z zasoleniem wody, jednak z badań przeprowadzanych w </a:t>
            </a:r>
            <a:r>
              <a:rPr lang="pl-PL" b="0" dirty="0" err="1">
                <a:solidFill>
                  <a:srgbClr val="1A688F"/>
                </a:solidFill>
              </a:rPr>
              <a:t>Texasie</a:t>
            </a:r>
            <a:r>
              <a:rPr lang="pl-PL" b="0" dirty="0">
                <a:solidFill>
                  <a:srgbClr val="1A688F"/>
                </a:solidFill>
              </a:rPr>
              <a:t>, wynika, że to siarczany oprócz chlorków przyczyniają się do ogólnego zasolenia, pośrednio zwiększają potencjał kolonizacyjny </a:t>
            </a:r>
            <a:r>
              <a:rPr lang="pl-PL" b="0" i="1" dirty="0" err="1">
                <a:solidFill>
                  <a:srgbClr val="1A688F"/>
                </a:solidFill>
              </a:rPr>
              <a:t>Prymnesium</a:t>
            </a:r>
            <a:r>
              <a:rPr lang="pl-PL" b="0" i="1" dirty="0">
                <a:solidFill>
                  <a:srgbClr val="1A688F"/>
                </a:solidFill>
              </a:rPr>
              <a:t> </a:t>
            </a:r>
            <a:r>
              <a:rPr lang="pl-PL" b="0" i="1" dirty="0" err="1">
                <a:solidFill>
                  <a:srgbClr val="1A688F"/>
                </a:solidFill>
              </a:rPr>
              <a:t>parvum</a:t>
            </a:r>
            <a:r>
              <a:rPr lang="pl-PL" b="0" dirty="0">
                <a:solidFill>
                  <a:srgbClr val="1A688F"/>
                </a:solidFill>
              </a:rPr>
              <a:t>.</a:t>
            </a:r>
          </a:p>
          <a:p>
            <a:pPr algn="just">
              <a:lnSpc>
                <a:spcPct val="100000"/>
              </a:lnSpc>
            </a:pPr>
            <a:endParaRPr lang="pl-PL" b="0" dirty="0">
              <a:solidFill>
                <a:srgbClr val="1A688F"/>
              </a:solidFill>
            </a:endParaRPr>
          </a:p>
          <a:p>
            <a:pPr algn="just">
              <a:lnSpc>
                <a:spcPct val="100000"/>
              </a:lnSpc>
            </a:pPr>
            <a:r>
              <a:rPr lang="pl-PL" b="0" dirty="0">
                <a:solidFill>
                  <a:srgbClr val="1A688F"/>
                </a:solidFill>
              </a:rPr>
              <a:t>Na podstawie danych literaturowych, wartość chlorków na poziomie 228 mg/l Cl stanowi wartość alarmową, poniżej której nie występuje ryzyko wystąpienia zakwitów.</a:t>
            </a:r>
          </a:p>
          <a:p>
            <a:pPr algn="just">
              <a:lnSpc>
                <a:spcPct val="100000"/>
              </a:lnSpc>
            </a:pPr>
            <a:endParaRPr lang="pl-PL" b="0" dirty="0">
              <a:solidFill>
                <a:srgbClr val="1A688F"/>
              </a:solidFill>
            </a:endParaRPr>
          </a:p>
          <a:p>
            <a:pPr algn="just">
              <a:lnSpc>
                <a:spcPct val="100000"/>
              </a:lnSpc>
            </a:pPr>
            <a:r>
              <a:rPr lang="pl-PL" b="0" dirty="0">
                <a:solidFill>
                  <a:srgbClr val="1A688F"/>
                </a:solidFill>
              </a:rPr>
              <a:t>Z dotychczasowych badań wykonanych w zbiornikach, zakwit </a:t>
            </a:r>
            <a:r>
              <a:rPr lang="pl-PL" b="0" i="1" dirty="0" err="1">
                <a:solidFill>
                  <a:srgbClr val="1A688F"/>
                </a:solidFill>
              </a:rPr>
              <a:t>Prymnesium</a:t>
            </a:r>
            <a:r>
              <a:rPr lang="pl-PL" b="0" i="1" dirty="0">
                <a:solidFill>
                  <a:srgbClr val="1A688F"/>
                </a:solidFill>
              </a:rPr>
              <a:t> </a:t>
            </a:r>
            <a:r>
              <a:rPr lang="pl-PL" b="0" i="1" dirty="0" err="1">
                <a:solidFill>
                  <a:srgbClr val="1A688F"/>
                </a:solidFill>
              </a:rPr>
              <a:t>parvum</a:t>
            </a:r>
            <a:r>
              <a:rPr lang="pl-PL" b="0" i="1" dirty="0">
                <a:solidFill>
                  <a:srgbClr val="1A688F"/>
                </a:solidFill>
              </a:rPr>
              <a:t> </a:t>
            </a:r>
            <a:r>
              <a:rPr lang="pl-PL" b="0" dirty="0">
                <a:solidFill>
                  <a:srgbClr val="1A688F"/>
                </a:solidFill>
              </a:rPr>
              <a:t>był obserwowany już przy poziomie ok. 170 mg/l Cl.</a:t>
            </a:r>
          </a:p>
        </p:txBody>
      </p:sp>
      <p:sp>
        <p:nvSpPr>
          <p:cNvPr id="14" name="Symbol zastępczy numeru slajdu 13">
            <a:extLst>
              <a:ext uri="{FF2B5EF4-FFF2-40B4-BE49-F238E27FC236}">
                <a16:creationId xmlns:a16="http://schemas.microsoft.com/office/drawing/2014/main" id="{E696CAFE-28F2-0D18-B9F1-A9D0C83D7FC0}"/>
              </a:ext>
            </a:extLst>
          </p:cNvPr>
          <p:cNvSpPr>
            <a:spLocks noGrp="1"/>
          </p:cNvSpPr>
          <p:nvPr>
            <p:ph type="sldNum" sz="quarter" idx="7"/>
          </p:nvPr>
        </p:nvSpPr>
        <p:spPr/>
        <p:txBody>
          <a:bodyPr/>
          <a:lstStyle/>
          <a:p>
            <a:fld id="{B6F15528-21DE-4FAA-801E-634DDDAF4B2B}" type="slidenum">
              <a:rPr lang="pl-PL" smtClean="0"/>
              <a:t>9</a:t>
            </a:fld>
            <a:endParaRPr lang="pl-PL"/>
          </a:p>
        </p:txBody>
      </p:sp>
      <p:sp>
        <p:nvSpPr>
          <p:cNvPr id="19" name="pole tekstowe 18">
            <a:extLst>
              <a:ext uri="{FF2B5EF4-FFF2-40B4-BE49-F238E27FC236}">
                <a16:creationId xmlns:a16="http://schemas.microsoft.com/office/drawing/2014/main" id="{CE8A7A31-731D-F775-8204-73B88D6807DC}"/>
              </a:ext>
            </a:extLst>
          </p:cNvPr>
          <p:cNvSpPr txBox="1"/>
          <p:nvPr/>
        </p:nvSpPr>
        <p:spPr>
          <a:xfrm>
            <a:off x="3592804" y="4105141"/>
            <a:ext cx="11255432" cy="646331"/>
          </a:xfrm>
          <a:prstGeom prst="rect">
            <a:avLst/>
          </a:prstGeom>
          <a:noFill/>
        </p:spPr>
        <p:txBody>
          <a:bodyPr wrap="square">
            <a:spAutoFit/>
          </a:bodyPr>
          <a:lstStyle/>
          <a:p>
            <a:pPr algn="just">
              <a:lnSpc>
                <a:spcPct val="100000"/>
              </a:lnSpc>
            </a:pPr>
            <a:r>
              <a:rPr lang="pl-PL" sz="3600" b="1" u="sng" dirty="0">
                <a:solidFill>
                  <a:srgbClr val="1A688F"/>
                </a:solidFill>
                <a:latin typeface="Lato Light" panose="020F0502020204030203" pitchFamily="34" charset="0"/>
                <a:ea typeface="Lato Light" panose="020F0502020204030203" pitchFamily="34" charset="0"/>
                <a:cs typeface="Lato Light" panose="020F0502020204030203" pitchFamily="34" charset="0"/>
              </a:rPr>
              <a:t>Chlorki i siarczany</a:t>
            </a:r>
          </a:p>
        </p:txBody>
      </p:sp>
      <p:pic>
        <p:nvPicPr>
          <p:cNvPr id="11" name="Grafika 10" descr="Probówki z wypełnieniem pełnym">
            <a:extLst>
              <a:ext uri="{FF2B5EF4-FFF2-40B4-BE49-F238E27FC236}">
                <a16:creationId xmlns:a16="http://schemas.microsoft.com/office/drawing/2014/main" id="{A9C29925-8D39-76B4-994E-2E83E0CF01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2018" y="2930008"/>
            <a:ext cx="2193198" cy="2193198"/>
          </a:xfrm>
          <a:prstGeom prst="rect">
            <a:avLst/>
          </a:prstGeom>
        </p:spPr>
      </p:pic>
    </p:spTree>
    <p:extLst>
      <p:ext uri="{BB962C8B-B14F-4D97-AF65-F5344CB8AC3E}">
        <p14:creationId xmlns:p14="http://schemas.microsoft.com/office/powerpoint/2010/main" val="3070015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81B678E65B46D42AB5D5025EACE05F6" ma:contentTypeVersion="7" ma:contentTypeDescription="Utwórz nowy dokument." ma:contentTypeScope="" ma:versionID="f3cc41ec3862718c35aad7765192777e">
  <xsd:schema xmlns:xsd="http://www.w3.org/2001/XMLSchema" xmlns:xs="http://www.w3.org/2001/XMLSchema" xmlns:p="http://schemas.microsoft.com/office/2006/metadata/properties" xmlns:ns2="c16555bc-324b-476f-b22d-ec7299c21558" xmlns:ns3="905b19a8-8e94-46fb-b4e3-e45c5f5f63ea" targetNamespace="http://schemas.microsoft.com/office/2006/metadata/properties" ma:root="true" ma:fieldsID="03c33378a3b74f8d849f21f34cf29822" ns2:_="" ns3:_="">
    <xsd:import namespace="c16555bc-324b-476f-b22d-ec7299c21558"/>
    <xsd:import namespace="905b19a8-8e94-46fb-b4e3-e45c5f5f63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6555bc-324b-476f-b22d-ec7299c215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b19a8-8e94-46fb-b4e3-e45c5f5f63ea" elementFormDefault="qualified">
    <xsd:import namespace="http://schemas.microsoft.com/office/2006/documentManagement/types"/>
    <xsd:import namespace="http://schemas.microsoft.com/office/infopath/2007/PartnerControls"/>
    <xsd:element name="SharedWithUsers" ma:index="12"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Udostępnione dla — szczegóły"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673BCB-28D0-4936-A88F-DA6C35600DFE}">
  <ds:schemaRefs>
    <ds:schemaRef ds:uri="905b19a8-8e94-46fb-b4e3-e45c5f5f63ea"/>
    <ds:schemaRef ds:uri="c16555bc-324b-476f-b22d-ec7299c215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63E8832-5804-4C18-9EDF-D4E1E3BC702D}">
  <ds:schemaRefs>
    <ds:schemaRef ds:uri="http://www.w3.org/XML/1998/namespace"/>
    <ds:schemaRef ds:uri="c16555bc-324b-476f-b22d-ec7299c21558"/>
    <ds:schemaRef ds:uri="http://schemas.microsoft.com/office/2006/metadata/properties"/>
    <ds:schemaRef ds:uri="http://schemas.microsoft.com/office/infopath/2007/PartnerControls"/>
    <ds:schemaRef ds:uri="http://purl.org/dc/elements/1.1/"/>
    <ds:schemaRef ds:uri="http://purl.org/dc/dcmitype/"/>
    <ds:schemaRef ds:uri="http://schemas.microsoft.com/office/2006/documentManagement/types"/>
    <ds:schemaRef ds:uri="http://purl.org/dc/terms/"/>
    <ds:schemaRef ds:uri="http://schemas.openxmlformats.org/package/2006/metadata/core-properties"/>
    <ds:schemaRef ds:uri="905b19a8-8e94-46fb-b4e3-e45c5f5f63ea"/>
  </ds:schemaRefs>
</ds:datastoreItem>
</file>

<file path=customXml/itemProps3.xml><?xml version="1.0" encoding="utf-8"?>
<ds:datastoreItem xmlns:ds="http://schemas.openxmlformats.org/officeDocument/2006/customXml" ds:itemID="{5097F2CB-3E28-4859-B5EB-911645F60C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542</TotalTime>
  <Words>1714</Words>
  <Application>Microsoft Office PowerPoint</Application>
  <PresentationFormat>Niestandardowy</PresentationFormat>
  <Paragraphs>212</Paragraphs>
  <Slides>17</Slides>
  <Notes>4</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17</vt:i4>
      </vt:variant>
    </vt:vector>
  </HeadingPairs>
  <TitlesOfParts>
    <vt:vector size="24" baseType="lpstr">
      <vt:lpstr>Aptos</vt:lpstr>
      <vt:lpstr>Calibri</vt:lpstr>
      <vt:lpstr>Lato</vt:lpstr>
      <vt:lpstr>Lato Black</vt:lpstr>
      <vt:lpstr>Lato Light</vt:lpstr>
      <vt:lpstr>Wingdings</vt:lpstr>
      <vt:lpstr>Office Theme</vt:lpstr>
      <vt:lpstr>Zagrożenia wynikające  z suszy.  Warunki zakwitu złotej algi Dyrektor Wojciech Kozak  Regionalny Zarząd Gospodarki Wodnej w Krakowie</vt:lpstr>
      <vt:lpstr>Zmiany klimatu</vt:lpstr>
      <vt:lpstr>Zmiany klimatu</vt:lpstr>
      <vt:lpstr>Co to jest Złota Alga?</vt:lpstr>
      <vt:lpstr>Występowanie Złotej Algi</vt:lpstr>
      <vt:lpstr>Warunki zakwitu Złotej Algi </vt:lpstr>
      <vt:lpstr>Warunki zakwitu Złotej Algi </vt:lpstr>
      <vt:lpstr>Warunki zakwitu Złotej Algi </vt:lpstr>
      <vt:lpstr>Warunki zakwitu Złotej Algi </vt:lpstr>
      <vt:lpstr>Warunki zakwitu Złotej Algi </vt:lpstr>
      <vt:lpstr>Poziomy Alarmowe</vt:lpstr>
      <vt:lpstr>Poziomy Alarmowe</vt:lpstr>
      <vt:lpstr>Odziaływanie wód słonych na środowisko, człowieka i gospodarkę</vt:lpstr>
      <vt:lpstr>Gospodarka wodami zasolonymi a ochrona wód powierzchniowych</vt:lpstr>
      <vt:lpstr>Metody ochrony wód powierzchniowych</vt:lpstr>
      <vt:lpstr>Prezentacja programu PowerPoint</vt:lpstr>
      <vt:lpstr>DZIĘKUJĘ ZA UWAGĘ Dyrektor Wojciech Kozak  Regionalny Zarząd Gospodarki Wodnej w Krakowie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2.6 Prezentacja</dc:title>
  <dc:creator>Emilia Gwiazdonik (RCK)</dc:creator>
  <cp:lastModifiedBy>Jadwiga Koperczak-Wilk (RZGW Kraków)</cp:lastModifiedBy>
  <cp:revision>39</cp:revision>
  <cp:lastPrinted>2024-06-20T12:56:31Z</cp:lastPrinted>
  <dcterms:created xsi:type="dcterms:W3CDTF">2022-05-04T12:32:59Z</dcterms:created>
  <dcterms:modified xsi:type="dcterms:W3CDTF">2025-06-09T06:57:40Z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2022-01-31T00:00:00Z</vt:filetime>
  </property>
  <property fmtid="{D5CDD505-2E9C-101B-9397-08002B2CF9AE}" pid="3" name="Creator">
    <vt:lpwstr>Adobe Illustrator 26.0 (Windows)</vt:lpwstr>
  </property>
  <property fmtid="{D5CDD505-2E9C-101B-9397-08002B2CF9AE}" pid="4" name="LastSaved">
    <vt:filetime>2022-05-04T00:00:00Z</vt:filetime>
  </property>
  <property fmtid="{D5CDD505-2E9C-101B-9397-08002B2CF9AE}" pid="5" name="ContentTypeId">
    <vt:lpwstr>0x010100581B678E65B46D42AB5D5025EACE05F6</vt:lpwstr>
  </property>
</Properties>
</file>